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8"/>
  </p:notesMasterIdLst>
  <p:sldIdLst>
    <p:sldId id="256" r:id="rId2"/>
    <p:sldId id="258" r:id="rId3"/>
    <p:sldId id="309" r:id="rId4"/>
    <p:sldId id="308" r:id="rId5"/>
    <p:sldId id="293" r:id="rId6"/>
    <p:sldId id="291" r:id="rId7"/>
    <p:sldId id="270" r:id="rId8"/>
    <p:sldId id="292" r:id="rId9"/>
    <p:sldId id="259" r:id="rId10"/>
    <p:sldId id="260" r:id="rId11"/>
    <p:sldId id="262" r:id="rId12"/>
    <p:sldId id="261" r:id="rId13"/>
    <p:sldId id="266" r:id="rId14"/>
    <p:sldId id="267" r:id="rId15"/>
    <p:sldId id="268" r:id="rId16"/>
    <p:sldId id="300" r:id="rId17"/>
    <p:sldId id="271" r:id="rId18"/>
    <p:sldId id="272" r:id="rId19"/>
    <p:sldId id="273" r:id="rId20"/>
    <p:sldId id="274" r:id="rId21"/>
    <p:sldId id="275" r:id="rId22"/>
    <p:sldId id="302" r:id="rId23"/>
    <p:sldId id="278" r:id="rId24"/>
    <p:sldId id="305" r:id="rId25"/>
    <p:sldId id="298" r:id="rId26"/>
    <p:sldId id="279" r:id="rId27"/>
    <p:sldId id="280" r:id="rId28"/>
    <p:sldId id="281" r:id="rId29"/>
    <p:sldId id="285" r:id="rId30"/>
    <p:sldId id="286" r:id="rId31"/>
    <p:sldId id="287" r:id="rId32"/>
    <p:sldId id="297" r:id="rId33"/>
    <p:sldId id="289" r:id="rId34"/>
    <p:sldId id="290" r:id="rId35"/>
    <p:sldId id="307" r:id="rId36"/>
    <p:sldId id="30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D892C-EB8B-447B-A57A-6FDDCE2DC18B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4878B-3C7C-4555-BA86-5562548A74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4878B-3C7C-4555-BA86-5562548A74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45EE626-F91E-4E71-A71D-65DD9262C017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414C5-E044-4343-B539-BE30A19DB0C7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2A8-B604-4465-BD84-ABEB80734B54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A1144-6DC9-4B20-B876-F87EC3BC41AD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EC2105D-E643-4431-8B36-D410C6C74749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41F69-4417-4E77-B8E3-2FA96F3B38AD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117B-3096-48AD-B258-4FACFF5AF09C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8A5E9-9CEF-4EEA-AB63-1651D35F65CA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E7F2-FB8B-4A33-8F22-B15E9F86AFE3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00B9-2A83-4565-88F3-123CE6D4287C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A946-F43C-419B-9A10-A225C2B05257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FC18F4-B6C5-4A74-AFC6-FB5466AB7205}" type="datetime1">
              <a:rPr lang="en-US" smtClean="0"/>
              <a:pPr/>
              <a:t>2011 12 30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684603-6317-451F-870E-CD76411BBA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0"/>
            <a:ext cx="6858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DSM and the Stigmatization of People who Are Attracted to Minors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66800" y="5181600"/>
            <a:ext cx="7010400" cy="1219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Richard Kramer, B4U-ACT</a:t>
            </a:r>
          </a:p>
          <a:p>
            <a:pPr algn="ctr"/>
            <a:r>
              <a:rPr lang="en-US" sz="1400" dirty="0" smtClean="0">
                <a:latin typeface="+mn-lt"/>
              </a:rPr>
              <a:t>Pedophilia, Minor-Attracted Persons, and the DSM: Issues and Controversies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>
                <a:latin typeface="+mn-lt"/>
              </a:rPr>
              <a:t>August 17, 2011, Baltimore, MD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Stigma and Reluctance to Seek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8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Attraction to younger children began early in life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Median age of first preferential attraction to younger children: 13</a:t>
            </a:r>
          </a:p>
          <a:p>
            <a:r>
              <a:rPr lang="en-US" dirty="0" smtClean="0"/>
              <a:t>Median age of first awareness: 16</a:t>
            </a:r>
          </a:p>
          <a:p>
            <a:pPr lvl="1"/>
            <a:r>
              <a:rPr lang="en-US" dirty="0" smtClean="0"/>
              <a:t>Percent under age 18: 66%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Stigma and Reluctance to Seek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>
            <a:normAutofit/>
          </a:bodyPr>
          <a:lstStyle/>
          <a:p>
            <a:r>
              <a:rPr lang="en-US" dirty="0" smtClean="0"/>
              <a:t>“At the age of 13, I didn't really feel there was anyone I could talk to about my attraction to minors or the difficulty I experienced living with the attraction.”</a:t>
            </a:r>
          </a:p>
          <a:p>
            <a:r>
              <a:rPr lang="en-US" dirty="0" smtClean="0"/>
              <a:t>“Parents will disown you, teachers will report you, friends will abandon you...people in my situation can't discuss this without serious risk of persecution and/or harassment.”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Stigma and Reluctance to Seek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8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Suicide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Seriously considered :  46%</a:t>
            </a:r>
          </a:p>
          <a:p>
            <a:r>
              <a:rPr lang="en-US" dirty="0" smtClean="0"/>
              <a:t>Planned a method: 32% </a:t>
            </a:r>
          </a:p>
          <a:p>
            <a:r>
              <a:rPr lang="en-US" dirty="0" smtClean="0"/>
              <a:t>Attempted: 13%</a:t>
            </a:r>
          </a:p>
          <a:p>
            <a:r>
              <a:rPr lang="en-US" dirty="0" smtClean="0"/>
              <a:t>Median age of first suicidal thoughts: 19</a:t>
            </a:r>
          </a:p>
          <a:p>
            <a:pPr lvl="1"/>
            <a:r>
              <a:rPr lang="en-US" dirty="0" smtClean="0"/>
              <a:t>Percent under 18: 41% </a:t>
            </a:r>
          </a:p>
          <a:p>
            <a:r>
              <a:rPr lang="en-US" dirty="0" smtClean="0"/>
              <a:t>67% unable to talk to others about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144001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4724400"/>
            <a:ext cx="9144000" cy="1600200"/>
          </a:xfrm>
          <a:solidFill>
            <a:schemeClr val="bg1"/>
          </a:solidFill>
        </p:spPr>
        <p:txBody>
          <a:bodyPr lIns="365760" tIns="91440" rIns="365760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I'm a 15 year old male...I'm not attracted to anyone my age or older anymore. I'm only attracted to pre pubescent girls...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feel like there is no hope for me to live and sometimes I feel like killing myself...I know the idea of a psychologist and everything but I can't talk to anyone at this time because my parents would find out and get the wrong idea and people will judge me and think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really want to hurt little kids...</a:t>
            </a: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Stigma and Reluctance to Seek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Respondents recognized usefulness of mental health services but were reluctance to seek them</a:t>
            </a:r>
          </a:p>
          <a:p>
            <a:r>
              <a:rPr lang="en-US" dirty="0" smtClean="0"/>
              <a:t>82% agreed: “Sometimes MAPs could benefit from mental health services for reasons related to their attraction.”</a:t>
            </a:r>
          </a:p>
          <a:p>
            <a:r>
              <a:rPr lang="en-US" dirty="0" smtClean="0"/>
              <a:t>Only 30% agreed: “I would seek help from a mental health professional if needed for an issue related to my attraction to minors.”</a:t>
            </a:r>
          </a:p>
          <a:p>
            <a:r>
              <a:rPr lang="en-US" dirty="0" smtClean="0"/>
              <a:t>40% had wanted mental health care for reasons related to attraction to minors, but did not receive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Stigma and Reluctance to Seek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991600" cy="48768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None/>
            </a:pPr>
            <a:r>
              <a:rPr lang="en-US" dirty="0" smtClean="0"/>
              <a:t>Percent who believed a therapist would</a:t>
            </a:r>
          </a:p>
          <a:p>
            <a:r>
              <a:rPr lang="en-US" dirty="0" smtClean="0"/>
              <a:t>Not understand their feelings: 85%</a:t>
            </a:r>
          </a:p>
          <a:p>
            <a:pPr lvl="1"/>
            <a:r>
              <a:rPr lang="en-US" dirty="0" smtClean="0"/>
              <a:t>7% uncertain</a:t>
            </a:r>
          </a:p>
          <a:p>
            <a:r>
              <a:rPr lang="en-US" dirty="0" smtClean="0"/>
              <a:t>Would treat them judgmentally: 63%</a:t>
            </a:r>
          </a:p>
          <a:p>
            <a:pPr lvl="1"/>
            <a:r>
              <a:rPr lang="en-US" dirty="0" smtClean="0"/>
              <a:t>26% uncertain</a:t>
            </a:r>
          </a:p>
          <a:p>
            <a:r>
              <a:rPr lang="en-US" dirty="0" smtClean="0"/>
              <a:t>Would not treat them with respect: 54%</a:t>
            </a:r>
          </a:p>
          <a:p>
            <a:pPr lvl="1"/>
            <a:r>
              <a:rPr lang="en-US" dirty="0" smtClean="0"/>
              <a:t>28% uncertain</a:t>
            </a:r>
          </a:p>
          <a:p>
            <a:r>
              <a:rPr lang="en-US" dirty="0" smtClean="0"/>
              <a:t>Would report their feelings to others: 51%</a:t>
            </a:r>
          </a:p>
          <a:p>
            <a:pPr lvl="1"/>
            <a:r>
              <a:rPr lang="en-US" dirty="0" smtClean="0"/>
              <a:t>25% uncertain</a:t>
            </a:r>
          </a:p>
          <a:p>
            <a:r>
              <a:rPr lang="en-US" dirty="0" smtClean="0"/>
              <a:t>Would treat them unethically: 46%</a:t>
            </a:r>
          </a:p>
          <a:p>
            <a:pPr lvl="1"/>
            <a:r>
              <a:rPr lang="en-US" dirty="0" smtClean="0"/>
              <a:t>33% uncertain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191000"/>
          </a:xfrm>
        </p:spPr>
        <p:txBody>
          <a:bodyPr anchor="ctr" anchorCtr="0"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+mj-lt"/>
              </a:rPr>
              <a:t>Accuracy and Potential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for Stigma in the DSM:</a:t>
            </a:r>
          </a:p>
          <a:p>
            <a:pPr algn="ctr">
              <a:buNone/>
            </a:pPr>
            <a:endParaRPr lang="en-US" sz="3200" dirty="0" smtClean="0">
              <a:latin typeface="+mj-lt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3200" dirty="0" smtClean="0">
                <a:latin typeface="+mj-lt"/>
              </a:rPr>
              <a:t>Analysis of DSM-IV-TR and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Proposed DSM-5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Impression that all or most MAPs engage in sexual behavior with children</a:t>
            </a:r>
          </a:p>
          <a:p>
            <a:r>
              <a:rPr lang="en-US" dirty="0" smtClean="0"/>
              <a:t>Not supported by non-forensic research</a:t>
            </a:r>
          </a:p>
          <a:p>
            <a:r>
              <a:rPr lang="en-US" dirty="0" smtClean="0"/>
              <a:t>DSM-IV-TR accompanying text</a:t>
            </a:r>
          </a:p>
          <a:p>
            <a:pPr lvl="1"/>
            <a:r>
              <a:rPr lang="en-US" dirty="0" smtClean="0"/>
              <a:t>list of illegal or manipulative acts</a:t>
            </a:r>
          </a:p>
          <a:p>
            <a:pPr lvl="1"/>
            <a:r>
              <a:rPr lang="en-US" dirty="0" smtClean="0"/>
              <a:t>no description of law-abiding MAPs</a:t>
            </a:r>
          </a:p>
          <a:p>
            <a:pPr lvl="1"/>
            <a:r>
              <a:rPr lang="en-US" dirty="0" smtClean="0"/>
              <a:t>use of the term “pedophilia” to refer to sex offenses</a:t>
            </a:r>
          </a:p>
          <a:p>
            <a:r>
              <a:rPr lang="en-US" dirty="0" smtClean="0"/>
              <a:t>DSM-5 literature review</a:t>
            </a:r>
          </a:p>
          <a:p>
            <a:pPr lvl="1"/>
            <a:r>
              <a:rPr lang="en-US" dirty="0" smtClean="0"/>
              <a:t>only 3 non-forensic studies of MAPs vs. over 30 references to SO and CSA literature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Inaccurate impression of violence or aggression</a:t>
            </a:r>
          </a:p>
          <a:p>
            <a:r>
              <a:rPr lang="en-US" dirty="0" smtClean="0"/>
              <a:t>Contradicted by large amount of non-forensic and even some forensic research</a:t>
            </a:r>
          </a:p>
          <a:p>
            <a:pPr lvl="1"/>
            <a:r>
              <a:rPr lang="en-US" dirty="0" smtClean="0"/>
              <a:t>“majority showed no sign of clinically significant </a:t>
            </a:r>
            <a:r>
              <a:rPr lang="en-US" dirty="0" err="1" smtClean="0"/>
              <a:t>psychopathy</a:t>
            </a:r>
            <a:r>
              <a:rPr lang="en-US" dirty="0" smtClean="0"/>
              <a:t> or thought disorder.  The majority of </a:t>
            </a:r>
            <a:r>
              <a:rPr lang="en-US" dirty="0" err="1" smtClean="0"/>
              <a:t>paedophiles</a:t>
            </a:r>
            <a:r>
              <a:rPr lang="en-US" dirty="0" smtClean="0"/>
              <a:t>…seem to be gentle and rational.” (Wilson &amp; Cox, 1983)</a:t>
            </a:r>
          </a:p>
          <a:p>
            <a:r>
              <a:rPr lang="en-US" dirty="0" smtClean="0"/>
              <a:t>Misleading statements in accompanying text</a:t>
            </a:r>
          </a:p>
          <a:p>
            <a:pPr lvl="1"/>
            <a:r>
              <a:rPr lang="en-US" dirty="0" smtClean="0"/>
              <a:t>“varying degrees of force,” some cases of Sexual Sadism</a:t>
            </a:r>
          </a:p>
          <a:p>
            <a:pPr lvl="1"/>
            <a:r>
              <a:rPr lang="en-US" dirty="0" smtClean="0"/>
              <a:t>could be said about people attracted to adults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Inaccurate impression: Little resemblance to attraction to adults</a:t>
            </a:r>
          </a:p>
          <a:p>
            <a:pPr marL="288925" indent="-288925"/>
            <a:r>
              <a:rPr lang="en-US" dirty="0" smtClean="0"/>
              <a:t>Unsupported by non-forensic research</a:t>
            </a:r>
          </a:p>
          <a:p>
            <a:pPr marL="288925" indent="-288925"/>
            <a:r>
              <a:rPr lang="en-US" dirty="0" smtClean="0"/>
              <a:t>Accompanying text and diagnostic criteria: no mention of non-sexual aspects of attraction</a:t>
            </a:r>
          </a:p>
          <a:p>
            <a:pPr marL="288925" indent="-288925"/>
            <a:r>
              <a:rPr lang="en-US" dirty="0" smtClean="0"/>
              <a:t>Impression: feelings are alien and incomprehensible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556760"/>
          </a:xfrm>
        </p:spPr>
        <p:txBody>
          <a:bodyPr>
            <a:normAutofit/>
          </a:bodyPr>
          <a:lstStyle/>
          <a:p>
            <a:pPr marL="0" indent="0">
              <a:spcBef>
                <a:spcPts val="900"/>
              </a:spcBef>
              <a:buNone/>
            </a:pPr>
            <a:r>
              <a:rPr lang="en-US" i="1" dirty="0" smtClean="0"/>
              <a:t>“Fear of stigma discourages individuals from getting the help they need. More tragically, it deprives people of their dignity and interferes with their full participation in society.”</a:t>
            </a:r>
          </a:p>
          <a:p>
            <a:pPr marL="0" indent="0" algn="r">
              <a:spcBef>
                <a:spcPts val="1800"/>
              </a:spcBef>
              <a:buNone/>
            </a:pPr>
            <a:r>
              <a:rPr lang="en-US" dirty="0" smtClean="0"/>
              <a:t>—Center to Address Discrimination and Stigma, </a:t>
            </a:r>
            <a:br>
              <a:rPr lang="en-US" dirty="0" smtClean="0"/>
            </a:br>
            <a:r>
              <a:rPr lang="en-US" dirty="0" smtClean="0"/>
              <a:t>U.S. Department of Health and Human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Implicit assumption: </a:t>
            </a:r>
            <a:r>
              <a:rPr lang="en-US" dirty="0" err="1" smtClean="0"/>
              <a:t>MAPs’</a:t>
            </a:r>
            <a:r>
              <a:rPr lang="en-US" dirty="0" smtClean="0"/>
              <a:t> motives are always malicious.</a:t>
            </a:r>
          </a:p>
          <a:p>
            <a:pPr marL="350838" indent="-350838"/>
            <a:r>
              <a:rPr lang="en-US" dirty="0" smtClean="0"/>
              <a:t>Accompanying text implies any caring behavior should be interpreted as malicious in intent.</a:t>
            </a:r>
          </a:p>
          <a:p>
            <a:r>
              <a:rPr lang="en-US" dirty="0" smtClean="0"/>
              <a:t>No consideration of alternative possibilities suggested by non-forensic research</a:t>
            </a:r>
          </a:p>
          <a:p>
            <a:r>
              <a:rPr lang="en-US" dirty="0" smtClean="0"/>
              <a:t>Characterizes MAPs as incapable of caring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DSM-5 literature review may suggest adversarial social control role for the professional</a:t>
            </a:r>
          </a:p>
          <a:p>
            <a:pPr marL="288925" indent="-288925"/>
            <a:r>
              <a:rPr lang="en-US" dirty="0" smtClean="0"/>
              <a:t>Illegal behavior as sole criteria used for diagnosis</a:t>
            </a:r>
          </a:p>
          <a:p>
            <a:pPr marL="563245" lvl="1" indent="-288925"/>
            <a:r>
              <a:rPr lang="en-US" dirty="0" smtClean="0"/>
              <a:t>No discussion of use or reliability of distress criterion</a:t>
            </a:r>
          </a:p>
          <a:p>
            <a:pPr lvl="1"/>
            <a:r>
              <a:rPr lang="en-US" dirty="0" smtClean="0"/>
              <a:t>Only illegal behavior is recommended as future criteria</a:t>
            </a:r>
          </a:p>
          <a:p>
            <a:r>
              <a:rPr lang="en-US" dirty="0" smtClean="0"/>
              <a:t>Takes patient dishonesty for granted</a:t>
            </a:r>
          </a:p>
          <a:p>
            <a:r>
              <a:rPr lang="en-US" dirty="0" smtClean="0"/>
              <a:t>Clinician’s role: diagnose against patient's will?</a:t>
            </a:r>
          </a:p>
          <a:p>
            <a:pPr lvl="1"/>
            <a:r>
              <a:rPr lang="en-US" dirty="0" smtClean="0"/>
              <a:t>Phallometry 		offense records</a:t>
            </a:r>
          </a:p>
          <a:p>
            <a:r>
              <a:rPr lang="en-US" dirty="0" smtClean="0"/>
              <a:t>Rationale for hebephilia include offense data and strengthen civil commitment</a:t>
            </a:r>
          </a:p>
          <a:p>
            <a:endParaRPr lang="en-US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MAPs defined solely as criminals </a:t>
            </a:r>
          </a:p>
          <a:p>
            <a:r>
              <a:rPr lang="en-US" dirty="0" smtClean="0"/>
              <a:t>Possible message to practitioners and MAPs: </a:t>
            </a:r>
            <a:br>
              <a:rPr lang="en-US" dirty="0" smtClean="0"/>
            </a:br>
            <a:r>
              <a:rPr lang="en-US" dirty="0" smtClean="0"/>
              <a:t>Purpose of mental health care is adversarial rather than supportive</a:t>
            </a:r>
          </a:p>
          <a:p>
            <a:r>
              <a:rPr lang="en-US" dirty="0" smtClean="0"/>
              <a:t>Resulting literature: Little guidance for addressing psychological needs of MAPs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763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Needs identified by 62 MAPs who wanted services but didn't seek them (Summer 2011)</a:t>
            </a:r>
          </a:p>
          <a:p>
            <a:pPr marL="788670" lvl="1" indent="-514350">
              <a:buNone/>
            </a:pPr>
            <a:r>
              <a:rPr lang="en-US" dirty="0" smtClean="0"/>
              <a:t>1. Live in society with this attraction (79%)</a:t>
            </a:r>
          </a:p>
          <a:p>
            <a:pPr marL="788670" lvl="1" indent="-514350">
              <a:buNone/>
            </a:pPr>
            <a:r>
              <a:rPr lang="en-US" dirty="0" smtClean="0"/>
              <a:t>2. Deal with society's negative response (69%)</a:t>
            </a:r>
          </a:p>
          <a:p>
            <a:pPr marL="788670" lvl="1" indent="-514350">
              <a:buNone/>
            </a:pPr>
            <a:r>
              <a:rPr lang="en-US" dirty="0" smtClean="0"/>
              <a:t>3. Improve self-concept (60%)</a:t>
            </a:r>
          </a:p>
          <a:p>
            <a:pPr marL="788670" lvl="1" indent="-514350">
              <a:buNone/>
            </a:pPr>
            <a:r>
              <a:rPr lang="en-US" dirty="0" smtClean="0"/>
              <a:t>4. Deal with sexual frustration (55%)</a:t>
            </a:r>
          </a:p>
          <a:p>
            <a:pPr marL="788670" lvl="1" indent="-514350">
              <a:buNone/>
            </a:pPr>
            <a:r>
              <a:rPr lang="en-US" dirty="0" smtClean="0"/>
              <a:t>5. Understand cause of attraction (45%)</a:t>
            </a:r>
          </a:p>
          <a:p>
            <a:pPr marL="788670" lvl="1" indent="-514350">
              <a:buNone/>
            </a:pPr>
            <a:r>
              <a:rPr lang="en-US" dirty="0" smtClean="0"/>
              <a:t>6. Learn to control sexual feelings (29%)</a:t>
            </a:r>
          </a:p>
          <a:p>
            <a:pPr marL="788670" lvl="1" indent="-514350">
              <a:buNone/>
            </a:pPr>
            <a:r>
              <a:rPr lang="en-US" dirty="0" smtClean="0"/>
              <a:t>7. Develop or increase attraction to adults (24%)</a:t>
            </a:r>
          </a:p>
          <a:p>
            <a:pPr marL="788670" lvl="1" indent="-514350">
              <a:buNone/>
            </a:pPr>
            <a:r>
              <a:rPr lang="en-US" dirty="0" smtClean="0"/>
              <a:t>8. Extinguish or reduce the attraction to boys or girls (23%)</a:t>
            </a:r>
          </a:p>
          <a:p>
            <a:pPr marL="788670" lvl="1" indent="-514350">
              <a:buNone/>
            </a:pPr>
            <a:r>
              <a:rPr lang="en-US" dirty="0" smtClean="0"/>
              <a:t>9. Other (21%)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763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Needs identified by 62 MAPs who wanted services but didn't seek them (Summer 2011)</a:t>
            </a:r>
          </a:p>
          <a:p>
            <a:pPr marL="788670" lvl="1" indent="-514350">
              <a:buNone/>
            </a:pPr>
            <a:r>
              <a:rPr lang="en-US" dirty="0" smtClean="0"/>
              <a:t>1. Live in society with this attraction (79%)</a:t>
            </a:r>
          </a:p>
          <a:p>
            <a:pPr marL="788670" lvl="1" indent="-514350">
              <a:buNone/>
            </a:pPr>
            <a:r>
              <a:rPr lang="en-US" dirty="0" smtClean="0"/>
              <a:t>2. Deal with society's negative response (69%)</a:t>
            </a:r>
          </a:p>
          <a:p>
            <a:pPr marL="788670" lvl="1" indent="-514350">
              <a:buNone/>
            </a:pPr>
            <a:r>
              <a:rPr lang="en-US" dirty="0" smtClean="0"/>
              <a:t>3. Improve self-concept (60%)</a:t>
            </a:r>
          </a:p>
          <a:p>
            <a:pPr marL="788670" lvl="1" indent="-514350">
              <a:buNone/>
            </a:pPr>
            <a:r>
              <a:rPr lang="en-US" dirty="0" smtClean="0"/>
              <a:t>4. Deal with sexual frustration (55%)</a:t>
            </a:r>
          </a:p>
          <a:p>
            <a:pPr marL="788670" lvl="1" indent="-514350">
              <a:buNone/>
            </a:pPr>
            <a:r>
              <a:rPr lang="en-US" dirty="0" smtClean="0"/>
              <a:t>5. Understand cause of attraction (45%)</a:t>
            </a:r>
          </a:p>
          <a:p>
            <a:pPr marL="788670" lvl="1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6. Learn to control sexual feelings (29%)</a:t>
            </a:r>
          </a:p>
          <a:p>
            <a:pPr marL="788670" lvl="1" indent="-514350">
              <a:buNone/>
            </a:pPr>
            <a:r>
              <a:rPr lang="en-US" dirty="0" smtClean="0"/>
              <a:t>7. Develop or increase attraction to adults (24%)</a:t>
            </a:r>
          </a:p>
          <a:p>
            <a:pPr marL="788670" lvl="1" indent="-51435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8. Extinguish or reduce the attraction to boys or girls (23%)</a:t>
            </a:r>
          </a:p>
          <a:p>
            <a:pPr marL="788670" lvl="1" indent="-514350">
              <a:buNone/>
            </a:pPr>
            <a:r>
              <a:rPr lang="en-US" dirty="0" smtClean="0"/>
              <a:t>9. Other (21%)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191000"/>
          </a:xfrm>
        </p:spPr>
        <p:txBody>
          <a:bodyPr anchor="ctr" anchorCtr="0"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+mj-lt"/>
              </a:rPr>
              <a:t>Effects of DSM on Stigma and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MAPs Seeking Services:</a:t>
            </a:r>
          </a:p>
          <a:p>
            <a:pPr algn="ctr">
              <a:buNone/>
            </a:pPr>
            <a:endParaRPr lang="en-US" sz="3200" dirty="0" smtClean="0">
              <a:latin typeface="+mj-lt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3200" dirty="0" smtClean="0">
                <a:latin typeface="+mj-lt"/>
              </a:rPr>
              <a:t>Survey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Effects of DSM on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610600" cy="5257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Summer 2011 survey</a:t>
            </a:r>
          </a:p>
          <a:p>
            <a:pPr>
              <a:buNone/>
            </a:pP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Respondents reacted to excerpts from</a:t>
            </a:r>
          </a:p>
          <a:p>
            <a:pPr lvl="1"/>
            <a:r>
              <a:rPr lang="en-US" dirty="0" smtClean="0"/>
              <a:t>DSM-IV-TR accompanying text</a:t>
            </a:r>
          </a:p>
          <a:p>
            <a:pPr lvl="1"/>
            <a:r>
              <a:rPr lang="en-US" dirty="0" smtClean="0"/>
              <a:t>DSM-5 literature review</a:t>
            </a:r>
          </a:p>
          <a:p>
            <a:pPr lvl="1"/>
            <a:r>
              <a:rPr lang="en-US" dirty="0" smtClean="0"/>
              <a:t>Non-forensic study (Wilson &amp; Cox)</a:t>
            </a:r>
          </a:p>
          <a:p>
            <a:r>
              <a:rPr lang="en-US" dirty="0" smtClean="0"/>
              <a:t>69-80 respondents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Effects of DSM &amp; Literature on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Reactions to DSM excerpts</a:t>
            </a:r>
          </a:p>
          <a:p>
            <a:pPr>
              <a:buNone/>
            </a:pPr>
            <a:endParaRPr lang="en-US" sz="12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66-89% </a:t>
            </a:r>
            <a:r>
              <a:rPr lang="en-US" u="sng" dirty="0" smtClean="0"/>
              <a:t>disagreed</a:t>
            </a:r>
            <a:r>
              <a:rPr lang="en-US" dirty="0" smtClean="0"/>
              <a:t> with the statements: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Information like this is accurate.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The writers want to understand MAPs.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It encourages a focus on </a:t>
            </a:r>
            <a:r>
              <a:rPr lang="en-US" dirty="0" err="1" smtClean="0"/>
              <a:t>MAPs’</a:t>
            </a:r>
            <a:r>
              <a:rPr lang="en-US" dirty="0" smtClean="0"/>
              <a:t> psychological </a:t>
            </a:r>
            <a:br>
              <a:rPr lang="en-US" dirty="0" smtClean="0"/>
            </a:br>
            <a:r>
              <a:rPr lang="en-US" dirty="0" smtClean="0"/>
              <a:t>well-being.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 would seek help from a professional who believed information like this.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60-84% </a:t>
            </a:r>
            <a:r>
              <a:rPr lang="en-US" u="sng" dirty="0" smtClean="0"/>
              <a:t>agreed</a:t>
            </a:r>
            <a:r>
              <a:rPr lang="en-US" dirty="0" smtClean="0"/>
              <a:t> with the statements: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It contributes to adversarial therapist-client relationships.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It encourages unethical treatment.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The author accepts the use of phallometry against the patient’s will.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Effects of DSM &amp; Literature on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229600" cy="5334000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Comments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“What would be the point in seeking out a professional likely to traumatize me with these prejudices?”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“has nothing to do with mental health…only identifying illegal activities with the presumption they exist.”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“Isn't the goal of therapy for the person to feel comfortable enough to open up rather than using what amounts to a sexual lie detector?”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“clearly sees pedophiles as the enemy.”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“refers to ‘pedophiles’ as if they were some kind of dangerous animal... quite offensive.”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“[The article] dehumanizes the pedophile. The </a:t>
            </a:r>
            <a:r>
              <a:rPr lang="en-US" dirty="0" err="1" smtClean="0"/>
              <a:t>phallometric</a:t>
            </a:r>
            <a:r>
              <a:rPr lang="en-US" dirty="0" smtClean="0"/>
              <a:t> test in this instance is unethical and morally reprehensible. The study is meant to prove something, not to help anyone…”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DSM &amp; Stigma - R Kramer - Aug. 17,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Effects of DSM &amp; Literature on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Reactions to the Wilson &amp; Cox excerpt</a:t>
            </a:r>
          </a:p>
          <a:p>
            <a:pPr marL="228600" indent="-228600"/>
            <a:r>
              <a:rPr lang="en-US" dirty="0" smtClean="0"/>
              <a:t>66-74% </a:t>
            </a:r>
            <a:r>
              <a:rPr lang="en-US" u="sng" dirty="0" smtClean="0"/>
              <a:t>agreed</a:t>
            </a:r>
            <a:r>
              <a:rPr lang="en-US" dirty="0" smtClean="0"/>
              <a:t> with the statements: </a:t>
            </a:r>
          </a:p>
          <a:p>
            <a:pPr marL="579438" lvl="1" indent="-306388">
              <a:spcBef>
                <a:spcPts val="600"/>
              </a:spcBef>
            </a:pPr>
            <a:r>
              <a:rPr lang="en-US" dirty="0" smtClean="0"/>
              <a:t>The passage is accurate.</a:t>
            </a:r>
          </a:p>
          <a:p>
            <a:pPr marL="579438" lvl="1" indent="-306388">
              <a:spcBef>
                <a:spcPts val="600"/>
              </a:spcBef>
            </a:pPr>
            <a:r>
              <a:rPr lang="en-US" dirty="0" smtClean="0"/>
              <a:t>It expresses a desire to understand MAPs.</a:t>
            </a:r>
          </a:p>
          <a:p>
            <a:pPr marL="579438" lvl="1" indent="-306388">
              <a:spcBef>
                <a:spcPts val="600"/>
              </a:spcBef>
            </a:pPr>
            <a:r>
              <a:rPr lang="en-US" dirty="0" smtClean="0"/>
              <a:t>It encourages focus on </a:t>
            </a:r>
            <a:r>
              <a:rPr lang="en-US" dirty="0" err="1" smtClean="0"/>
              <a:t>MAPs'</a:t>
            </a:r>
            <a:r>
              <a:rPr lang="en-US" dirty="0" smtClean="0"/>
              <a:t> psychological well-being.</a:t>
            </a:r>
          </a:p>
          <a:p>
            <a:pPr marL="579438" lvl="1" indent="-306388">
              <a:spcBef>
                <a:spcPts val="600"/>
              </a:spcBef>
            </a:pPr>
            <a:r>
              <a:rPr lang="en-US" dirty="0" smtClean="0"/>
              <a:t>I would seek help from a professional who believed information like this.</a:t>
            </a:r>
          </a:p>
          <a:p>
            <a:pPr marL="288925" indent="-288925"/>
            <a:r>
              <a:rPr lang="en-US" dirty="0" smtClean="0"/>
              <a:t>64-73% </a:t>
            </a:r>
            <a:r>
              <a:rPr lang="en-US" u="sng" dirty="0" smtClean="0"/>
              <a:t>disagreed</a:t>
            </a:r>
            <a:r>
              <a:rPr lang="en-US" dirty="0" smtClean="0"/>
              <a:t> with the statements:</a:t>
            </a:r>
          </a:p>
          <a:p>
            <a:pPr marL="579438" lvl="1" indent="-306388">
              <a:spcBef>
                <a:spcPts val="600"/>
              </a:spcBef>
            </a:pPr>
            <a:r>
              <a:rPr lang="en-US" dirty="0" smtClean="0"/>
              <a:t>The passage contributes to adversarial therapist-client relationships.</a:t>
            </a:r>
          </a:p>
          <a:p>
            <a:pPr marL="579438" lvl="1" indent="-306388">
              <a:spcBef>
                <a:spcPts val="600"/>
              </a:spcBef>
            </a:pPr>
            <a:r>
              <a:rPr lang="en-US" dirty="0" smtClean="0"/>
              <a:t>The passage contributes to unethical practices.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DSM &amp; Stigma - R Kramer - Aug. 17,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&amp; stigma in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Importance of the DSM</a:t>
            </a:r>
          </a:p>
          <a:p>
            <a:r>
              <a:rPr lang="en-US" dirty="0" smtClean="0"/>
              <a:t>Only professional concept of attraction to minors is that of “pedophilia”</a:t>
            </a:r>
          </a:p>
          <a:p>
            <a:r>
              <a:rPr lang="en-US" dirty="0" smtClean="0"/>
              <a:t>DSM provides official description of pedophilia</a:t>
            </a:r>
          </a:p>
          <a:p>
            <a:r>
              <a:rPr lang="en-US" dirty="0" smtClean="0"/>
              <a:t>DSM influences</a:t>
            </a:r>
          </a:p>
          <a:p>
            <a:pPr lvl="1"/>
            <a:r>
              <a:rPr lang="en-US" dirty="0" smtClean="0"/>
              <a:t>professional literature</a:t>
            </a:r>
          </a:p>
          <a:p>
            <a:pPr lvl="1"/>
            <a:r>
              <a:rPr lang="en-US" dirty="0" smtClean="0"/>
              <a:t>professional beliefs and practices</a:t>
            </a:r>
          </a:p>
          <a:p>
            <a:pPr lvl="1"/>
            <a:r>
              <a:rPr lang="en-US" dirty="0" smtClean="0"/>
              <a:t>stigma</a:t>
            </a:r>
          </a:p>
          <a:p>
            <a:pPr lvl="1"/>
            <a:r>
              <a:rPr lang="en-US" dirty="0" smtClean="0"/>
              <a:t>willingness of MAPs to seek mental health services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6448" y="6400800"/>
            <a:ext cx="377952" cy="356616"/>
          </a:xfrm>
        </p:spPr>
        <p:txBody>
          <a:bodyPr/>
          <a:lstStyle/>
          <a:p>
            <a:fld id="{63684603-6317-451F-870E-CD76411BBA3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Effects of DSM &amp; Literature on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Comments on the Wilson &amp; Cox excerpt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“A positive feature of the text is the way it seeks to remove the 'them versus us' world view.”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“[T]he attitude represented here would be a non-negotiable factor if I ever felt a need for professional help.”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DSM &amp; Stigma - R Kramer - Aug. 17,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Effects of DSM &amp; Literature on Stigma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pPr marL="228600" indent="-228600">
              <a:spcAft>
                <a:spcPts val="600"/>
              </a:spcAft>
            </a:pPr>
            <a:r>
              <a:rPr lang="en-US" dirty="0" smtClean="0"/>
              <a:t>One respondent: DSM is “unable to allow both the therapist and the client to work towards a positive outcome.”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If DSM </a:t>
            </a:r>
          </a:p>
          <a:p>
            <a:pPr marL="502920" lvl="1" indent="-228600">
              <a:spcAft>
                <a:spcPts val="600"/>
              </a:spcAft>
            </a:pPr>
            <a:r>
              <a:rPr lang="en-US" dirty="0" smtClean="0"/>
              <a:t>portrays MAPs as fundamentally different and dangerous </a:t>
            </a:r>
          </a:p>
          <a:p>
            <a:pPr marL="502920" lvl="1" indent="-228600">
              <a:spcAft>
                <a:spcPts val="600"/>
              </a:spcAft>
            </a:pPr>
            <a:r>
              <a:rPr lang="en-US" dirty="0" smtClean="0"/>
              <a:t>recommends only containment and control 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Then</a:t>
            </a:r>
          </a:p>
          <a:p>
            <a:pPr marL="502920" lvl="1" indent="-228600"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no possible positive outcome of mental health care</a:t>
            </a:r>
          </a:p>
          <a:p>
            <a:pPr marL="502920" lvl="1" indent="-228600"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little reason to seek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DSM &amp; Stigma - R Kramer - Aug. 17,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191000"/>
          </a:xfrm>
        </p:spPr>
        <p:txBody>
          <a:bodyPr anchor="ctr" anchorCtr="0"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+mj-lt"/>
              </a:rPr>
              <a:t>Revising the DSM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Revising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dirty="0" smtClean="0"/>
              <a:t>DSM revision should heed APA’s exhortations:</a:t>
            </a:r>
          </a:p>
          <a:p>
            <a:pPr marL="228600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“All recommendations should be guided by research evidence” from “diverse perspectives, disciplines, and areas of expertise.”</a:t>
            </a:r>
          </a:p>
          <a:p>
            <a:pPr marL="502920" lvl="1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sexology, psychology, evolutionary biology, </a:t>
            </a:r>
            <a:r>
              <a:rPr lang="en-US" dirty="0" err="1" smtClean="0"/>
              <a:t>ethology</a:t>
            </a:r>
            <a:r>
              <a:rPr lang="en-US" dirty="0" smtClean="0"/>
              <a:t>, etc.</a:t>
            </a:r>
          </a:p>
          <a:p>
            <a:pPr marL="502920" lvl="1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non-forensic</a:t>
            </a:r>
          </a:p>
          <a:p>
            <a:pPr marL="502920" lvl="1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free from questionable assumptions and interpretations</a:t>
            </a:r>
          </a:p>
          <a:p>
            <a:pPr marL="228600" indent="-228600">
              <a:spcAft>
                <a:spcPts val="300"/>
              </a:spcAft>
            </a:pPr>
            <a:r>
              <a:rPr lang="en-US" dirty="0" smtClean="0"/>
              <a:t>The DSM should clearly “reflect the needs of our patients”</a:t>
            </a:r>
          </a:p>
          <a:p>
            <a:pPr marL="502920" lvl="1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minimize focus on social control</a:t>
            </a:r>
          </a:p>
          <a:p>
            <a:pPr marL="502920" lvl="1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take into account impact of stigma and life problems MAPs face. </a:t>
            </a:r>
          </a:p>
          <a:p>
            <a:pPr marL="228600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Involve patient groups in revision process</a:t>
            </a:r>
          </a:p>
          <a:p>
            <a:pPr marL="502920" lvl="1" indent="-228600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MAPs have invaluable first-hand knowledge.</a:t>
            </a:r>
          </a:p>
          <a:p>
            <a:pPr marL="228600" indent="-228600">
              <a:spcAft>
                <a:spcPts val="600"/>
              </a:spcAft>
            </a:pPr>
            <a:endParaRPr lang="en-US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DSM &amp; Stigma - R Kramer - Aug. 17,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Revising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229600" cy="4953000"/>
          </a:xfrm>
        </p:spPr>
        <p:txBody>
          <a:bodyPr>
            <a:normAutofit/>
          </a:bodyPr>
          <a:lstStyle/>
          <a:p>
            <a:pPr marL="228600" indent="-228600">
              <a:spcAft>
                <a:spcPts val="600"/>
              </a:spcAft>
            </a:pPr>
            <a:r>
              <a:rPr lang="en-US" dirty="0" smtClean="0"/>
              <a:t>Changing the conception of MAPs 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Patient involvement via in-person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DSM &amp; Stigma - R Kramer - Aug. 17,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Revising the DSM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510540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Ignoring these guidelines may lead to: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MAPs doubt credibility of DSM and the profession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MAPs avoid mental health services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MAPs remain in hiding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No support for living law-abiding lives</a:t>
            </a:r>
          </a:p>
          <a:p>
            <a:pPr marL="228600" indent="-228600">
              <a:spcAft>
                <a:spcPts val="600"/>
              </a:spcAft>
            </a:pPr>
            <a:r>
              <a:rPr lang="en-US" dirty="0" smtClean="0"/>
              <a:t>Depression, self-harming, suicide</a:t>
            </a:r>
          </a:p>
          <a:p>
            <a:pPr marL="228600" indent="-228600">
              <a:spcAft>
                <a:spcPts val="600"/>
              </a:spcAft>
            </a:pPr>
            <a:endParaRPr lang="en-US" dirty="0" smtClean="0"/>
          </a:p>
          <a:p>
            <a:pPr marL="228600" indent="-228600">
              <a:spcAft>
                <a:spcPts val="600"/>
              </a:spcAft>
              <a:buNone/>
            </a:pPr>
            <a:r>
              <a:rPr lang="en-US" dirty="0" smtClean="0"/>
              <a:t>Unsatisfactory for children, MAPs, and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DSM &amp; Stigma - R Kramer - Aug. 17,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non-forensic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Hall, G. C. N., Hirschman, R., &amp; Oliver, L. L. (1995). Sexual arousal and </a:t>
            </a:r>
            <a:r>
              <a:rPr lang="en-US" dirty="0" err="1" smtClean="0"/>
              <a:t>arousability</a:t>
            </a:r>
            <a:r>
              <a:rPr lang="en-US" dirty="0" smtClean="0"/>
              <a:t> to pedophilic stimuli in a community sample of normal men. </a:t>
            </a:r>
            <a:r>
              <a:rPr lang="en-US" i="1" dirty="0" smtClean="0"/>
              <a:t>Behavior Therapy, 26</a:t>
            </a:r>
            <a:r>
              <a:rPr lang="en-US" dirty="0" smtClean="0"/>
              <a:t>, 681-694.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Howells, K. (1981). Adult sexual interest in children: Considerations relevant to theories of </a:t>
            </a:r>
            <a:r>
              <a:rPr lang="en-US" dirty="0" err="1" smtClean="0"/>
              <a:t>aetiology</a:t>
            </a:r>
            <a:r>
              <a:rPr lang="en-US" dirty="0" smtClean="0"/>
              <a:t>. In M. Cook &amp; K. Howells (Eds.), </a:t>
            </a:r>
            <a:r>
              <a:rPr lang="en-US" i="1" dirty="0" smtClean="0"/>
              <a:t>Adult Sexual Interest in Children </a:t>
            </a:r>
            <a:r>
              <a:rPr lang="en-US" dirty="0" smtClean="0"/>
              <a:t>(pp. 55-94). London: Academic Press.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Li, C.K. (1990). Some case studies of adult sexual experiences with children.  </a:t>
            </a:r>
            <a:r>
              <a:rPr lang="en-US" i="1" dirty="0" smtClean="0"/>
              <a:t>Journal of Homosexuality, 20 </a:t>
            </a:r>
            <a:r>
              <a:rPr lang="en-US" dirty="0" smtClean="0"/>
              <a:t>(1-2), 129-144.</a:t>
            </a:r>
          </a:p>
          <a:p>
            <a:pPr>
              <a:spcBef>
                <a:spcPts val="1200"/>
              </a:spcBef>
            </a:pPr>
            <a:r>
              <a:rPr lang="en-US" smtClean="0"/>
              <a:t>Wilson</a:t>
            </a:r>
            <a:r>
              <a:rPr lang="en-US" dirty="0" smtClean="0"/>
              <a:t>, G. &amp; Cox, D. (1983). </a:t>
            </a:r>
            <a:r>
              <a:rPr lang="en-US" i="1" dirty="0" smtClean="0"/>
              <a:t>The Child-Lovers: A Study of </a:t>
            </a:r>
            <a:r>
              <a:rPr lang="en-US" i="1" dirty="0" err="1" smtClean="0"/>
              <a:t>Paedophiles</a:t>
            </a:r>
            <a:r>
              <a:rPr lang="en-US" i="1" dirty="0" smtClean="0"/>
              <a:t> in Society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r>
              <a:rPr lang="en-US" dirty="0" smtClean="0"/>
              <a:t>London: Peter Owen Publishers.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</a:pPr>
            <a:r>
              <a:rPr lang="en-US" dirty="0" smtClean="0"/>
              <a:t>MAPs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Characteristics and behavior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dirty="0" smtClean="0"/>
              <a:t>Feelings of stigma and reluctance to seek services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Analysis of DSM IV-TR and 5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Accuracy</a:t>
            </a:r>
          </a:p>
          <a:p>
            <a:pPr lvl="1">
              <a:spcBef>
                <a:spcPts val="0"/>
              </a:spcBef>
              <a:spcAft>
                <a:spcPts val="900"/>
              </a:spcAft>
            </a:pPr>
            <a:r>
              <a:rPr lang="en-US" dirty="0" smtClean="0"/>
              <a:t>Potential for stigma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dirty="0" smtClean="0"/>
              <a:t>MAP Reactions to DSM IV-TR and 5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dirty="0" smtClean="0"/>
              <a:t>Guidelines for revising the DSM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191000"/>
          </a:xfrm>
        </p:spPr>
        <p:txBody>
          <a:bodyPr anchor="ctr" anchorCtr="0"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+mj-lt"/>
              </a:rPr>
              <a:t>Characteristics and Behavior of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People who Are Attracted to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Children or Adolescents:</a:t>
            </a:r>
          </a:p>
          <a:p>
            <a:pPr algn="ctr">
              <a:buNone/>
            </a:pPr>
            <a:endParaRPr lang="en-US" sz="3200" dirty="0" smtClean="0">
              <a:latin typeface="+mj-lt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3200" dirty="0" smtClean="0">
                <a:latin typeface="+mj-lt"/>
              </a:rPr>
              <a:t>Non-forensic studies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Non-forensic research</a:t>
            </a:r>
          </a:p>
          <a:p>
            <a:r>
              <a:rPr lang="en-US" dirty="0" smtClean="0"/>
              <a:t>Non-forensic samples</a:t>
            </a:r>
          </a:p>
          <a:p>
            <a:r>
              <a:rPr lang="en-US" dirty="0" smtClean="0"/>
              <a:t>No forensic preconceptions</a:t>
            </a:r>
          </a:p>
          <a:p>
            <a:r>
              <a:rPr lang="en-US" dirty="0" smtClean="0"/>
              <a:t>Rare and difficult to conduct</a:t>
            </a:r>
          </a:p>
          <a:p>
            <a:r>
              <a:rPr lang="en-US" dirty="0" smtClean="0"/>
              <a:t>A few older studies</a:t>
            </a:r>
          </a:p>
          <a:p>
            <a:pPr lvl="1"/>
            <a:r>
              <a:rPr lang="en-US" dirty="0" smtClean="0"/>
              <a:t>Howells, 1981</a:t>
            </a:r>
          </a:p>
          <a:p>
            <a:pPr lvl="1"/>
            <a:r>
              <a:rPr lang="en-US" dirty="0" smtClean="0"/>
              <a:t>Ingram, 1981</a:t>
            </a:r>
          </a:p>
          <a:p>
            <a:pPr lvl="1"/>
            <a:r>
              <a:rPr lang="en-US" dirty="0" smtClean="0"/>
              <a:t>Li, 1990</a:t>
            </a:r>
          </a:p>
          <a:p>
            <a:pPr lvl="1"/>
            <a:r>
              <a:rPr lang="en-US" dirty="0" err="1" smtClean="0"/>
              <a:t>Sandfort</a:t>
            </a:r>
            <a:r>
              <a:rPr lang="en-US" dirty="0" smtClean="0"/>
              <a:t>, 1987</a:t>
            </a:r>
          </a:p>
          <a:p>
            <a:pPr lvl="1"/>
            <a:r>
              <a:rPr lang="en-US" dirty="0" smtClean="0"/>
              <a:t>Wilson &amp; Cox, 1983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Sizable numbers of MAPs refrain from sexual interaction with children</a:t>
            </a:r>
          </a:p>
          <a:p>
            <a:r>
              <a:rPr lang="en-US" dirty="0" smtClean="0"/>
              <a:t>Similarities between attraction to minors and attraction to adults </a:t>
            </a:r>
          </a:p>
          <a:p>
            <a:pPr lvl="1"/>
            <a:r>
              <a:rPr lang="en-US" dirty="0" smtClean="0"/>
              <a:t>non-sexual feelings of attraction</a:t>
            </a:r>
          </a:p>
          <a:p>
            <a:pPr lvl="1"/>
            <a:r>
              <a:rPr lang="en-US" dirty="0" smtClean="0"/>
              <a:t>qualities MAPs find attractive</a:t>
            </a:r>
          </a:p>
          <a:p>
            <a:pPr lvl="1"/>
            <a:r>
              <a:rPr lang="en-US" dirty="0" smtClean="0"/>
              <a:t>psychological functioning</a:t>
            </a:r>
          </a:p>
          <a:p>
            <a:pPr lvl="2"/>
            <a:r>
              <a:rPr lang="en-US" dirty="0" smtClean="0"/>
              <a:t>except possibly aspects affected by society’s reactions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191000"/>
          </a:xfrm>
        </p:spPr>
        <p:txBody>
          <a:bodyPr anchor="ctr" anchorCtr="0">
            <a:normAutofit/>
          </a:bodyPr>
          <a:lstStyle/>
          <a:p>
            <a:pPr algn="ctr">
              <a:buNone/>
            </a:pPr>
            <a:r>
              <a:rPr lang="en-US" sz="3200" dirty="0" smtClean="0">
                <a:latin typeface="+mj-lt"/>
              </a:rPr>
              <a:t>Stigma and Reluctance to</a:t>
            </a:r>
            <a:br>
              <a:rPr lang="en-US" sz="3200" dirty="0" smtClean="0">
                <a:latin typeface="+mj-lt"/>
              </a:rPr>
            </a:br>
            <a:r>
              <a:rPr lang="en-US" sz="3200" dirty="0" smtClean="0">
                <a:latin typeface="+mj-lt"/>
              </a:rPr>
              <a:t>Seek Services:</a:t>
            </a:r>
          </a:p>
          <a:p>
            <a:pPr algn="ctr">
              <a:buNone/>
            </a:pPr>
            <a:endParaRPr lang="en-US" sz="3200" dirty="0" smtClean="0">
              <a:latin typeface="+mj-lt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3200" dirty="0" smtClean="0">
                <a:latin typeface="+mj-lt"/>
              </a:rPr>
              <a:t>Survey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Stigma and Reluctance to Seek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>
            <a:normAutofit/>
          </a:bodyPr>
          <a:lstStyle/>
          <a:p>
            <a:r>
              <a:rPr lang="en-US" dirty="0" smtClean="0"/>
              <a:t>Online survey of MAPs spring of 2011</a:t>
            </a:r>
          </a:p>
          <a:p>
            <a:r>
              <a:rPr lang="en-US" dirty="0" smtClean="0"/>
              <a:t>193 respondents</a:t>
            </a:r>
          </a:p>
          <a:p>
            <a:r>
              <a:rPr lang="en-US" dirty="0" smtClean="0"/>
              <a:t>Ages: under 18 to over 70</a:t>
            </a:r>
          </a:p>
          <a:p>
            <a:r>
              <a:rPr lang="en-US" dirty="0" smtClean="0"/>
              <a:t>Locations of respondents:</a:t>
            </a:r>
          </a:p>
          <a:p>
            <a:pPr lvl="1"/>
            <a:r>
              <a:rPr lang="en-US" dirty="0" smtClean="0"/>
              <a:t>United States: 48%</a:t>
            </a:r>
          </a:p>
          <a:p>
            <a:pPr lvl="1"/>
            <a:r>
              <a:rPr lang="en-US" dirty="0" smtClean="0"/>
              <a:t>Germany: 10%</a:t>
            </a:r>
          </a:p>
          <a:p>
            <a:pPr lvl="1"/>
            <a:r>
              <a:rPr lang="en-US" dirty="0" smtClean="0"/>
              <a:t>Canada: 8%</a:t>
            </a:r>
          </a:p>
          <a:p>
            <a:pPr lvl="1"/>
            <a:r>
              <a:rPr lang="en-US" dirty="0" smtClean="0"/>
              <a:t>Netherlands: 8%</a:t>
            </a:r>
          </a:p>
          <a:p>
            <a:pPr lvl="1"/>
            <a:r>
              <a:rPr lang="en-US" dirty="0" smtClean="0"/>
              <a:t>U.K.: 7%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4603-6317-451F-870E-CD76411BBA3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DSM &amp; Stigma - R Kramer - Aug. 17,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1378</TotalTime>
  <Words>2361</Words>
  <Application>Microsoft Office PowerPoint</Application>
  <PresentationFormat>On-screen Show (4:3)</PresentationFormat>
  <Paragraphs>312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Origin</vt:lpstr>
      <vt:lpstr>The DSM and the Stigmatization of People who Are Attracted to Minors</vt:lpstr>
      <vt:lpstr>Stigma</vt:lpstr>
      <vt:lpstr>Accuracy &amp; stigma in the DSM</vt:lpstr>
      <vt:lpstr>Overview</vt:lpstr>
      <vt:lpstr>Slide 5</vt:lpstr>
      <vt:lpstr>Characteristics of MAPs</vt:lpstr>
      <vt:lpstr>Characteristics of MAPs</vt:lpstr>
      <vt:lpstr>Slide 8</vt:lpstr>
      <vt:lpstr>Stigma and Reluctance to Seek Services</vt:lpstr>
      <vt:lpstr>Stigma and Reluctance to Seek Services</vt:lpstr>
      <vt:lpstr>Stigma and Reluctance to Seek Services</vt:lpstr>
      <vt:lpstr>Stigma and Reluctance to Seek Services</vt:lpstr>
      <vt:lpstr>Slide 13</vt:lpstr>
      <vt:lpstr>Stigma and Reluctance to Seek Services</vt:lpstr>
      <vt:lpstr>Stigma and Reluctance to Seek Services</vt:lpstr>
      <vt:lpstr>Slide 16</vt:lpstr>
      <vt:lpstr>Accuracy &amp; stigma in the DSM</vt:lpstr>
      <vt:lpstr>Accuracy &amp; stigma in the DSM</vt:lpstr>
      <vt:lpstr>Accuracy &amp; stigma in the DSM</vt:lpstr>
      <vt:lpstr>Accuracy &amp; stigma in the DSM</vt:lpstr>
      <vt:lpstr>Accuracy &amp; stigma in the DSM</vt:lpstr>
      <vt:lpstr>Accuracy &amp; stigma in the DSM</vt:lpstr>
      <vt:lpstr>Accuracy &amp; stigma in the DSM</vt:lpstr>
      <vt:lpstr>Accuracy &amp; stigma in the DSM</vt:lpstr>
      <vt:lpstr>Slide 25</vt:lpstr>
      <vt:lpstr>Effects of DSM on Stigma</vt:lpstr>
      <vt:lpstr>Effects of DSM &amp; Literature on Stigma</vt:lpstr>
      <vt:lpstr>Effects of DSM &amp; Literature on Stigma</vt:lpstr>
      <vt:lpstr>Effects of DSM &amp; Literature on Stigma</vt:lpstr>
      <vt:lpstr>Effects of DSM &amp; Literature on Stigma</vt:lpstr>
      <vt:lpstr>Effects of DSM &amp; Literature on Stigma</vt:lpstr>
      <vt:lpstr>Slide 32</vt:lpstr>
      <vt:lpstr>Revising the DSM</vt:lpstr>
      <vt:lpstr>Revising the DSM</vt:lpstr>
      <vt:lpstr>Revising the DSM</vt:lpstr>
      <vt:lpstr>Examples of non-forensic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DSM and the Stigmatization of People who Are Attracted to Minors</dc:title>
  <dc:creator>Me</dc:creator>
  <cp:lastModifiedBy>User</cp:lastModifiedBy>
  <cp:revision>35</cp:revision>
  <dcterms:created xsi:type="dcterms:W3CDTF">2011-08-12T17:05:04Z</dcterms:created>
  <dcterms:modified xsi:type="dcterms:W3CDTF">2011-12-31T03:38:43Z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