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9"/>
  </p:notesMasterIdLst>
  <p:sldIdLst>
    <p:sldId id="459" r:id="rId2"/>
    <p:sldId id="443" r:id="rId3"/>
    <p:sldId id="430" r:id="rId4"/>
    <p:sldId id="431" r:id="rId5"/>
    <p:sldId id="441" r:id="rId6"/>
    <p:sldId id="432" r:id="rId7"/>
    <p:sldId id="446" r:id="rId8"/>
    <p:sldId id="445" r:id="rId9"/>
    <p:sldId id="371" r:id="rId10"/>
    <p:sldId id="406" r:id="rId11"/>
    <p:sldId id="442" r:id="rId12"/>
    <p:sldId id="448" r:id="rId13"/>
    <p:sldId id="383" r:id="rId14"/>
    <p:sldId id="449" r:id="rId15"/>
    <p:sldId id="391" r:id="rId16"/>
    <p:sldId id="450" r:id="rId17"/>
    <p:sldId id="452" r:id="rId18"/>
    <p:sldId id="387" r:id="rId19"/>
    <p:sldId id="434" r:id="rId20"/>
    <p:sldId id="396" r:id="rId21"/>
    <p:sldId id="413" r:id="rId22"/>
    <p:sldId id="389" r:id="rId23"/>
    <p:sldId id="414" r:id="rId24"/>
    <p:sldId id="394" r:id="rId25"/>
    <p:sldId id="416" r:id="rId26"/>
    <p:sldId id="419" r:id="rId27"/>
    <p:sldId id="403" r:id="rId28"/>
    <p:sldId id="420" r:id="rId29"/>
    <p:sldId id="395" r:id="rId30"/>
    <p:sldId id="424" r:id="rId31"/>
    <p:sldId id="425" r:id="rId32"/>
    <p:sldId id="435" r:id="rId33"/>
    <p:sldId id="437" r:id="rId34"/>
    <p:sldId id="410" r:id="rId35"/>
    <p:sldId id="447" r:id="rId36"/>
    <p:sldId id="426" r:id="rId37"/>
    <p:sldId id="438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5pPr>
    <a:lvl6pPr marL="2286000" algn="l" defTabSz="457200" rtl="0" eaLnBrk="1" latinLnBrk="0" hangingPunct="1"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6pPr>
    <a:lvl7pPr marL="2743200" algn="l" defTabSz="457200" rtl="0" eaLnBrk="1" latinLnBrk="0" hangingPunct="1"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7pPr>
    <a:lvl8pPr marL="3200400" algn="l" defTabSz="457200" rtl="0" eaLnBrk="1" latinLnBrk="0" hangingPunct="1"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8pPr>
    <a:lvl9pPr marL="3657600" algn="l" defTabSz="457200" rtl="0" eaLnBrk="1" latinLnBrk="0" hangingPunct="1">
      <a:defRPr sz="5400" b="1" kern="1200">
        <a:solidFill>
          <a:schemeClr val="hlink"/>
        </a:solidFill>
        <a:latin typeface="Garamond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FFCD24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3" autoAdjust="0"/>
    <p:restoredTop sz="86177" autoAdjust="0"/>
  </p:normalViewPr>
  <p:slideViewPr>
    <p:cSldViewPr>
      <p:cViewPr varScale="1">
        <p:scale>
          <a:sx n="71" d="100"/>
          <a:sy n="71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648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49A936-ECB2-9448-9685-BA70DA713173}" type="doc">
      <dgm:prSet loTypeId="urn:microsoft.com/office/officeart/2005/8/layout/hProcess7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D38846-C74C-604F-AD92-94E35CCAFC68}">
      <dgm:prSet phldrT="[Text]" phldr="1"/>
      <dgm:spPr/>
      <dgm:t>
        <a:bodyPr/>
        <a:lstStyle/>
        <a:p>
          <a:endParaRPr lang="en-US" dirty="0"/>
        </a:p>
      </dgm:t>
    </dgm:pt>
    <dgm:pt modelId="{8763986C-204F-4A41-986E-2F5B838ADC80}" type="parTrans" cxnId="{7F83781D-5A92-D643-9448-018CB01D16A2}">
      <dgm:prSet/>
      <dgm:spPr/>
      <dgm:t>
        <a:bodyPr/>
        <a:lstStyle/>
        <a:p>
          <a:endParaRPr lang="en-US"/>
        </a:p>
      </dgm:t>
    </dgm:pt>
    <dgm:pt modelId="{866C8597-8C3D-7F41-AC53-2C74537C3010}" type="sibTrans" cxnId="{7F83781D-5A92-D643-9448-018CB01D16A2}">
      <dgm:prSet/>
      <dgm:spPr/>
      <dgm:t>
        <a:bodyPr/>
        <a:lstStyle/>
        <a:p>
          <a:endParaRPr lang="en-US"/>
        </a:p>
      </dgm:t>
    </dgm:pt>
    <dgm:pt modelId="{B3FF324E-0348-9B46-BF5F-85E5243842CC}">
      <dgm:prSet phldrT="[Text]"/>
      <dgm:spPr/>
      <dgm:t>
        <a:bodyPr/>
        <a:lstStyle/>
        <a:p>
          <a:r>
            <a:rPr lang="en-US" dirty="0" smtClean="0"/>
            <a:t>Mental Disorder</a:t>
          </a:r>
          <a:endParaRPr lang="en-US" dirty="0"/>
        </a:p>
      </dgm:t>
    </dgm:pt>
    <dgm:pt modelId="{F5CE851C-490A-1040-BEA3-13D3B6FC157B}" type="parTrans" cxnId="{EC7586B5-C333-1940-8519-A30E02B9C850}">
      <dgm:prSet/>
      <dgm:spPr/>
      <dgm:t>
        <a:bodyPr/>
        <a:lstStyle/>
        <a:p>
          <a:endParaRPr lang="en-US"/>
        </a:p>
      </dgm:t>
    </dgm:pt>
    <dgm:pt modelId="{B38E47CD-DB3C-E14F-8D73-083A27E5F287}" type="sibTrans" cxnId="{EC7586B5-C333-1940-8519-A30E02B9C850}">
      <dgm:prSet/>
      <dgm:spPr/>
      <dgm:t>
        <a:bodyPr/>
        <a:lstStyle/>
        <a:p>
          <a:endParaRPr lang="en-US"/>
        </a:p>
      </dgm:t>
    </dgm:pt>
    <dgm:pt modelId="{3AB3C7C1-D9A1-5848-B9A1-9C94383BBE08}">
      <dgm:prSet phldrT="[Text]"/>
      <dgm:spPr/>
      <dgm:t>
        <a:bodyPr/>
        <a:lstStyle/>
        <a:p>
          <a:endParaRPr lang="en-US" dirty="0"/>
        </a:p>
      </dgm:t>
    </dgm:pt>
    <dgm:pt modelId="{1BD35F10-9B44-BF4E-97C5-7D61D77CA2CB}" type="parTrans" cxnId="{4A3615DA-BF0D-DD49-A711-AFA815F783C0}">
      <dgm:prSet/>
      <dgm:spPr/>
      <dgm:t>
        <a:bodyPr/>
        <a:lstStyle/>
        <a:p>
          <a:endParaRPr lang="en-US"/>
        </a:p>
      </dgm:t>
    </dgm:pt>
    <dgm:pt modelId="{0D66E4C1-E914-0642-AA9F-8B07C3949177}" type="sibTrans" cxnId="{4A3615DA-BF0D-DD49-A711-AFA815F783C0}">
      <dgm:prSet/>
      <dgm:spPr/>
      <dgm:t>
        <a:bodyPr/>
        <a:lstStyle/>
        <a:p>
          <a:endParaRPr lang="en-US"/>
        </a:p>
      </dgm:t>
    </dgm:pt>
    <dgm:pt modelId="{3D2E19F9-BB89-624D-8F2D-E353E9AB1C3C}">
      <dgm:prSet phldrT="[Text]"/>
      <dgm:spPr/>
      <dgm:t>
        <a:bodyPr/>
        <a:lstStyle/>
        <a:p>
          <a:r>
            <a:rPr lang="en-US" dirty="0" smtClean="0"/>
            <a:t>Inability to conform conduct to requirements of the law</a:t>
          </a:r>
          <a:endParaRPr lang="en-US" dirty="0"/>
        </a:p>
      </dgm:t>
    </dgm:pt>
    <dgm:pt modelId="{9030E555-77FA-DD49-9B1C-F55227399F4A}" type="parTrans" cxnId="{F36B16FD-520B-7646-B4F6-9A713F9B3A9C}">
      <dgm:prSet/>
      <dgm:spPr/>
      <dgm:t>
        <a:bodyPr/>
        <a:lstStyle/>
        <a:p>
          <a:endParaRPr lang="en-US"/>
        </a:p>
      </dgm:t>
    </dgm:pt>
    <dgm:pt modelId="{4ED36B93-0877-F544-A54C-574974068C2F}" type="sibTrans" cxnId="{F36B16FD-520B-7646-B4F6-9A713F9B3A9C}">
      <dgm:prSet/>
      <dgm:spPr/>
      <dgm:t>
        <a:bodyPr/>
        <a:lstStyle/>
        <a:p>
          <a:endParaRPr lang="en-US"/>
        </a:p>
      </dgm:t>
    </dgm:pt>
    <dgm:pt modelId="{E27617E7-0F94-BF4D-ACA6-9281F5FB8E82}">
      <dgm:prSet phldrT="[Text]" phldr="1"/>
      <dgm:spPr/>
      <dgm:t>
        <a:bodyPr/>
        <a:lstStyle/>
        <a:p>
          <a:endParaRPr lang="en-US" dirty="0"/>
        </a:p>
      </dgm:t>
    </dgm:pt>
    <dgm:pt modelId="{B79F278E-106F-FE43-969B-B4F4D1C5B45C}" type="parTrans" cxnId="{E87D34B2-7E9E-E949-B161-CCA1AF58FF0B}">
      <dgm:prSet/>
      <dgm:spPr/>
      <dgm:t>
        <a:bodyPr/>
        <a:lstStyle/>
        <a:p>
          <a:endParaRPr lang="en-US"/>
        </a:p>
      </dgm:t>
    </dgm:pt>
    <dgm:pt modelId="{FC02CBDF-C047-8440-B175-89E9AEE56398}" type="sibTrans" cxnId="{E87D34B2-7E9E-E949-B161-CCA1AF58FF0B}">
      <dgm:prSet/>
      <dgm:spPr/>
      <dgm:t>
        <a:bodyPr/>
        <a:lstStyle/>
        <a:p>
          <a:endParaRPr lang="en-US"/>
        </a:p>
      </dgm:t>
    </dgm:pt>
    <dgm:pt modelId="{67E222C8-8D62-524B-8D53-CF45B493ABAE}">
      <dgm:prSet phldrT="[Text]"/>
      <dgm:spPr/>
      <dgm:t>
        <a:bodyPr/>
        <a:lstStyle/>
        <a:p>
          <a:r>
            <a:rPr lang="en-US" dirty="0" smtClean="0"/>
            <a:t>Not Guilty by Reason of Insanity</a:t>
          </a:r>
          <a:endParaRPr lang="en-US" dirty="0"/>
        </a:p>
      </dgm:t>
    </dgm:pt>
    <dgm:pt modelId="{D66421EA-1C29-1B48-95A0-E8BA5CF5D98C}" type="parTrans" cxnId="{F610E77B-545C-B140-A062-D5AFCA792C96}">
      <dgm:prSet/>
      <dgm:spPr/>
      <dgm:t>
        <a:bodyPr/>
        <a:lstStyle/>
        <a:p>
          <a:endParaRPr lang="en-US"/>
        </a:p>
      </dgm:t>
    </dgm:pt>
    <dgm:pt modelId="{3FB795DE-7453-B443-A6CD-FB15BBEA8195}" type="sibTrans" cxnId="{F610E77B-545C-B140-A062-D5AFCA792C96}">
      <dgm:prSet/>
      <dgm:spPr/>
      <dgm:t>
        <a:bodyPr/>
        <a:lstStyle/>
        <a:p>
          <a:endParaRPr lang="en-US"/>
        </a:p>
      </dgm:t>
    </dgm:pt>
    <dgm:pt modelId="{DAC972E3-837D-9042-B2AC-2576ED6F5C2A}">
      <dgm:prSet phldrT="[Text]"/>
      <dgm:spPr/>
      <dgm:t>
        <a:bodyPr/>
        <a:lstStyle/>
        <a:p>
          <a:r>
            <a:rPr lang="en-US" dirty="0" smtClean="0"/>
            <a:t>“Paraphilia”</a:t>
          </a:r>
          <a:endParaRPr lang="en-US" dirty="0"/>
        </a:p>
      </dgm:t>
    </dgm:pt>
    <dgm:pt modelId="{E04930DB-365F-664A-9B87-3578EC12DCB2}" type="parTrans" cxnId="{110A991E-3CDC-F048-AD2F-AC437B5D7F68}">
      <dgm:prSet/>
      <dgm:spPr/>
      <dgm:t>
        <a:bodyPr/>
        <a:lstStyle/>
        <a:p>
          <a:endParaRPr lang="en-US"/>
        </a:p>
      </dgm:t>
    </dgm:pt>
    <dgm:pt modelId="{85595D96-DB3B-7949-B07B-D5BAD327BEB7}" type="sibTrans" cxnId="{110A991E-3CDC-F048-AD2F-AC437B5D7F68}">
      <dgm:prSet/>
      <dgm:spPr/>
      <dgm:t>
        <a:bodyPr/>
        <a:lstStyle/>
        <a:p>
          <a:endParaRPr lang="en-US"/>
        </a:p>
      </dgm:t>
    </dgm:pt>
    <dgm:pt modelId="{AB4E4859-226F-2741-8F46-4278CB76ADE4}" type="pres">
      <dgm:prSet presAssocID="{C949A936-ECB2-9448-9685-BA70DA71317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A82580-61AA-E44C-A83F-7F3290FAE9D3}" type="pres">
      <dgm:prSet presAssocID="{86D38846-C74C-604F-AD92-94E35CCAFC68}" presName="compositeNode" presStyleCnt="0">
        <dgm:presLayoutVars>
          <dgm:bulletEnabled val="1"/>
        </dgm:presLayoutVars>
      </dgm:prSet>
      <dgm:spPr/>
    </dgm:pt>
    <dgm:pt modelId="{E55BB197-E1EB-3C47-9C22-D1B70BC67686}" type="pres">
      <dgm:prSet presAssocID="{86D38846-C74C-604F-AD92-94E35CCAFC68}" presName="bgRect" presStyleLbl="node1" presStyleIdx="0" presStyleCnt="3"/>
      <dgm:spPr/>
      <dgm:t>
        <a:bodyPr/>
        <a:lstStyle/>
        <a:p>
          <a:endParaRPr lang="en-US"/>
        </a:p>
      </dgm:t>
    </dgm:pt>
    <dgm:pt modelId="{73B1980E-7F6A-D94B-B01C-75F885AF3721}" type="pres">
      <dgm:prSet presAssocID="{86D38846-C74C-604F-AD92-94E35CCAFC68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6CC7C7-0B57-F840-85A4-632F4D6DA22A}" type="pres">
      <dgm:prSet presAssocID="{86D38846-C74C-604F-AD92-94E35CCAFC68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E82CF-DB24-4341-A031-A637418B66F2}" type="pres">
      <dgm:prSet presAssocID="{866C8597-8C3D-7F41-AC53-2C74537C3010}" presName="hSp" presStyleCnt="0"/>
      <dgm:spPr/>
    </dgm:pt>
    <dgm:pt modelId="{C501F03A-270A-4D4A-9D1F-46D105304C69}" type="pres">
      <dgm:prSet presAssocID="{866C8597-8C3D-7F41-AC53-2C74537C3010}" presName="vProcSp" presStyleCnt="0"/>
      <dgm:spPr/>
    </dgm:pt>
    <dgm:pt modelId="{D6C32200-1664-1541-B13F-68CDC961CF3B}" type="pres">
      <dgm:prSet presAssocID="{866C8597-8C3D-7F41-AC53-2C74537C3010}" presName="vSp1" presStyleCnt="0"/>
      <dgm:spPr/>
    </dgm:pt>
    <dgm:pt modelId="{D72DB5AD-DCE6-3844-9950-37D32A84768B}" type="pres">
      <dgm:prSet presAssocID="{866C8597-8C3D-7F41-AC53-2C74537C3010}" presName="simulatedConn" presStyleLbl="solidFgAcc1" presStyleIdx="0" presStyleCnt="2"/>
      <dgm:spPr/>
    </dgm:pt>
    <dgm:pt modelId="{94F8FB6C-CD18-9449-B963-EDBB12DE12FE}" type="pres">
      <dgm:prSet presAssocID="{866C8597-8C3D-7F41-AC53-2C74537C3010}" presName="vSp2" presStyleCnt="0"/>
      <dgm:spPr/>
    </dgm:pt>
    <dgm:pt modelId="{DA2078F3-91FD-404B-939C-B1917ECEE3B9}" type="pres">
      <dgm:prSet presAssocID="{866C8597-8C3D-7F41-AC53-2C74537C3010}" presName="sibTrans" presStyleCnt="0"/>
      <dgm:spPr/>
    </dgm:pt>
    <dgm:pt modelId="{75ED78F9-87D7-954B-B82F-D33A465373A3}" type="pres">
      <dgm:prSet presAssocID="{3AB3C7C1-D9A1-5848-B9A1-9C94383BBE08}" presName="compositeNode" presStyleCnt="0">
        <dgm:presLayoutVars>
          <dgm:bulletEnabled val="1"/>
        </dgm:presLayoutVars>
      </dgm:prSet>
      <dgm:spPr/>
    </dgm:pt>
    <dgm:pt modelId="{38600415-CFBF-594E-81A6-B26AD5F186E5}" type="pres">
      <dgm:prSet presAssocID="{3AB3C7C1-D9A1-5848-B9A1-9C94383BBE08}" presName="bgRect" presStyleLbl="node1" presStyleIdx="1" presStyleCnt="3"/>
      <dgm:spPr/>
      <dgm:t>
        <a:bodyPr/>
        <a:lstStyle/>
        <a:p>
          <a:endParaRPr lang="en-US"/>
        </a:p>
      </dgm:t>
    </dgm:pt>
    <dgm:pt modelId="{3E27C079-03B7-1F4E-8CDB-BD76E48650F7}" type="pres">
      <dgm:prSet presAssocID="{3AB3C7C1-D9A1-5848-B9A1-9C94383BBE08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C4D4A8-B59A-1447-A068-516029EE1596}" type="pres">
      <dgm:prSet presAssocID="{3AB3C7C1-D9A1-5848-B9A1-9C94383BBE0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909EE-378A-4541-B950-C8F829CB1EE2}" type="pres">
      <dgm:prSet presAssocID="{0D66E4C1-E914-0642-AA9F-8B07C3949177}" presName="hSp" presStyleCnt="0"/>
      <dgm:spPr/>
    </dgm:pt>
    <dgm:pt modelId="{578145C3-EADA-3E44-8894-EEED176AAA7B}" type="pres">
      <dgm:prSet presAssocID="{0D66E4C1-E914-0642-AA9F-8B07C3949177}" presName="vProcSp" presStyleCnt="0"/>
      <dgm:spPr/>
    </dgm:pt>
    <dgm:pt modelId="{47090BFF-ADFB-6843-9DFC-C9422E56EECD}" type="pres">
      <dgm:prSet presAssocID="{0D66E4C1-E914-0642-AA9F-8B07C3949177}" presName="vSp1" presStyleCnt="0"/>
      <dgm:spPr/>
    </dgm:pt>
    <dgm:pt modelId="{D0A1A05D-1529-7443-9815-BF3A1FF3777D}" type="pres">
      <dgm:prSet presAssocID="{0D66E4C1-E914-0642-AA9F-8B07C3949177}" presName="simulatedConn" presStyleLbl="solidFgAcc1" presStyleIdx="1" presStyleCnt="2"/>
      <dgm:spPr/>
    </dgm:pt>
    <dgm:pt modelId="{6695464D-1113-7347-8DEF-8C2426370AB9}" type="pres">
      <dgm:prSet presAssocID="{0D66E4C1-E914-0642-AA9F-8B07C3949177}" presName="vSp2" presStyleCnt="0"/>
      <dgm:spPr/>
    </dgm:pt>
    <dgm:pt modelId="{AF61AEE6-D713-A141-9E44-E74128BED963}" type="pres">
      <dgm:prSet presAssocID="{0D66E4C1-E914-0642-AA9F-8B07C3949177}" presName="sibTrans" presStyleCnt="0"/>
      <dgm:spPr/>
    </dgm:pt>
    <dgm:pt modelId="{FAAC5462-DDE0-A44D-9630-37E0449A651E}" type="pres">
      <dgm:prSet presAssocID="{E27617E7-0F94-BF4D-ACA6-9281F5FB8E82}" presName="compositeNode" presStyleCnt="0">
        <dgm:presLayoutVars>
          <dgm:bulletEnabled val="1"/>
        </dgm:presLayoutVars>
      </dgm:prSet>
      <dgm:spPr/>
    </dgm:pt>
    <dgm:pt modelId="{702766C4-EA1C-4A46-8C06-2E472874ABAC}" type="pres">
      <dgm:prSet presAssocID="{E27617E7-0F94-BF4D-ACA6-9281F5FB8E82}" presName="bgRect" presStyleLbl="node1" presStyleIdx="2" presStyleCnt="3"/>
      <dgm:spPr/>
      <dgm:t>
        <a:bodyPr/>
        <a:lstStyle/>
        <a:p>
          <a:endParaRPr lang="en-US"/>
        </a:p>
      </dgm:t>
    </dgm:pt>
    <dgm:pt modelId="{2B977687-EBA6-1D4C-8565-C9C0EFFFC15F}" type="pres">
      <dgm:prSet presAssocID="{E27617E7-0F94-BF4D-ACA6-9281F5FB8E82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23AC6-BBEB-8C42-88C4-BE1E60B515A5}" type="pres">
      <dgm:prSet presAssocID="{E27617E7-0F94-BF4D-ACA6-9281F5FB8E82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CE8051-7DC9-0F42-8348-CA927FC65623}" type="presOf" srcId="{C949A936-ECB2-9448-9685-BA70DA713173}" destId="{AB4E4859-226F-2741-8F46-4278CB76ADE4}" srcOrd="0" destOrd="0" presId="urn:microsoft.com/office/officeart/2005/8/layout/hProcess7"/>
    <dgm:cxn modelId="{4A3615DA-BF0D-DD49-A711-AFA815F783C0}" srcId="{C949A936-ECB2-9448-9685-BA70DA713173}" destId="{3AB3C7C1-D9A1-5848-B9A1-9C94383BBE08}" srcOrd="1" destOrd="0" parTransId="{1BD35F10-9B44-BF4E-97C5-7D61D77CA2CB}" sibTransId="{0D66E4C1-E914-0642-AA9F-8B07C3949177}"/>
    <dgm:cxn modelId="{7F83781D-5A92-D643-9448-018CB01D16A2}" srcId="{C949A936-ECB2-9448-9685-BA70DA713173}" destId="{86D38846-C74C-604F-AD92-94E35CCAFC68}" srcOrd="0" destOrd="0" parTransId="{8763986C-204F-4A41-986E-2F5B838ADC80}" sibTransId="{866C8597-8C3D-7F41-AC53-2C74537C3010}"/>
    <dgm:cxn modelId="{93F5BC0B-A802-074A-BB67-B60E2B902910}" type="presOf" srcId="{86D38846-C74C-604F-AD92-94E35CCAFC68}" destId="{73B1980E-7F6A-D94B-B01C-75F885AF3721}" srcOrd="1" destOrd="0" presId="urn:microsoft.com/office/officeart/2005/8/layout/hProcess7"/>
    <dgm:cxn modelId="{110A991E-3CDC-F048-AD2F-AC437B5D7F68}" srcId="{86D38846-C74C-604F-AD92-94E35CCAFC68}" destId="{DAC972E3-837D-9042-B2AC-2576ED6F5C2A}" srcOrd="1" destOrd="0" parTransId="{E04930DB-365F-664A-9B87-3578EC12DCB2}" sibTransId="{85595D96-DB3B-7949-B07B-D5BAD327BEB7}"/>
    <dgm:cxn modelId="{130EF82D-A2D7-054C-A055-1E0150E821FB}" type="presOf" srcId="{3AB3C7C1-D9A1-5848-B9A1-9C94383BBE08}" destId="{3E27C079-03B7-1F4E-8CDB-BD76E48650F7}" srcOrd="1" destOrd="0" presId="urn:microsoft.com/office/officeart/2005/8/layout/hProcess7"/>
    <dgm:cxn modelId="{AF7BEE28-FEC7-114C-BE5F-98D3938B9763}" type="presOf" srcId="{E27617E7-0F94-BF4D-ACA6-9281F5FB8E82}" destId="{702766C4-EA1C-4A46-8C06-2E472874ABAC}" srcOrd="0" destOrd="0" presId="urn:microsoft.com/office/officeart/2005/8/layout/hProcess7"/>
    <dgm:cxn modelId="{F36B16FD-520B-7646-B4F6-9A713F9B3A9C}" srcId="{3AB3C7C1-D9A1-5848-B9A1-9C94383BBE08}" destId="{3D2E19F9-BB89-624D-8F2D-E353E9AB1C3C}" srcOrd="0" destOrd="0" parTransId="{9030E555-77FA-DD49-9B1C-F55227399F4A}" sibTransId="{4ED36B93-0877-F544-A54C-574974068C2F}"/>
    <dgm:cxn modelId="{F610E77B-545C-B140-A062-D5AFCA792C96}" srcId="{E27617E7-0F94-BF4D-ACA6-9281F5FB8E82}" destId="{67E222C8-8D62-524B-8D53-CF45B493ABAE}" srcOrd="0" destOrd="0" parTransId="{D66421EA-1C29-1B48-95A0-E8BA5CF5D98C}" sibTransId="{3FB795DE-7453-B443-A6CD-FB15BBEA8195}"/>
    <dgm:cxn modelId="{2727EB1E-F892-6F4E-BDA7-1DEF38151C86}" type="presOf" srcId="{E27617E7-0F94-BF4D-ACA6-9281F5FB8E82}" destId="{2B977687-EBA6-1D4C-8565-C9C0EFFFC15F}" srcOrd="1" destOrd="0" presId="urn:microsoft.com/office/officeart/2005/8/layout/hProcess7"/>
    <dgm:cxn modelId="{E87D34B2-7E9E-E949-B161-CCA1AF58FF0B}" srcId="{C949A936-ECB2-9448-9685-BA70DA713173}" destId="{E27617E7-0F94-BF4D-ACA6-9281F5FB8E82}" srcOrd="2" destOrd="0" parTransId="{B79F278E-106F-FE43-969B-B4F4D1C5B45C}" sibTransId="{FC02CBDF-C047-8440-B175-89E9AEE56398}"/>
    <dgm:cxn modelId="{43E47C51-2CD7-B64C-B1BB-4E2217A69204}" type="presOf" srcId="{86D38846-C74C-604F-AD92-94E35CCAFC68}" destId="{E55BB197-E1EB-3C47-9C22-D1B70BC67686}" srcOrd="0" destOrd="0" presId="urn:microsoft.com/office/officeart/2005/8/layout/hProcess7"/>
    <dgm:cxn modelId="{EC7586B5-C333-1940-8519-A30E02B9C850}" srcId="{86D38846-C74C-604F-AD92-94E35CCAFC68}" destId="{B3FF324E-0348-9B46-BF5F-85E5243842CC}" srcOrd="0" destOrd="0" parTransId="{F5CE851C-490A-1040-BEA3-13D3B6FC157B}" sibTransId="{B38E47CD-DB3C-E14F-8D73-083A27E5F287}"/>
    <dgm:cxn modelId="{4827143F-F159-174F-9B48-5CE8F4A0207C}" type="presOf" srcId="{3D2E19F9-BB89-624D-8F2D-E353E9AB1C3C}" destId="{1BC4D4A8-B59A-1447-A068-516029EE1596}" srcOrd="0" destOrd="0" presId="urn:microsoft.com/office/officeart/2005/8/layout/hProcess7"/>
    <dgm:cxn modelId="{ACE482EB-C605-5C4A-9A77-0B4A8FA2A0E5}" type="presOf" srcId="{B3FF324E-0348-9B46-BF5F-85E5243842CC}" destId="{706CC7C7-0B57-F840-85A4-632F4D6DA22A}" srcOrd="0" destOrd="0" presId="urn:microsoft.com/office/officeart/2005/8/layout/hProcess7"/>
    <dgm:cxn modelId="{402A05A9-AE8D-AE49-9385-388ACF6FA298}" type="presOf" srcId="{3AB3C7C1-D9A1-5848-B9A1-9C94383BBE08}" destId="{38600415-CFBF-594E-81A6-B26AD5F186E5}" srcOrd="0" destOrd="0" presId="urn:microsoft.com/office/officeart/2005/8/layout/hProcess7"/>
    <dgm:cxn modelId="{1C1CED9A-048C-E641-95EF-2BB94AC3C387}" type="presOf" srcId="{DAC972E3-837D-9042-B2AC-2576ED6F5C2A}" destId="{706CC7C7-0B57-F840-85A4-632F4D6DA22A}" srcOrd="0" destOrd="1" presId="urn:microsoft.com/office/officeart/2005/8/layout/hProcess7"/>
    <dgm:cxn modelId="{43572CEE-2516-CB43-B6C1-3EA3E53446F3}" type="presOf" srcId="{67E222C8-8D62-524B-8D53-CF45B493ABAE}" destId="{B2B23AC6-BBEB-8C42-88C4-BE1E60B515A5}" srcOrd="0" destOrd="0" presId="urn:microsoft.com/office/officeart/2005/8/layout/hProcess7"/>
    <dgm:cxn modelId="{A4DB8AB2-7AC1-2E4F-B9C1-A1A7DBFF5812}" type="presParOf" srcId="{AB4E4859-226F-2741-8F46-4278CB76ADE4}" destId="{55A82580-61AA-E44C-A83F-7F3290FAE9D3}" srcOrd="0" destOrd="0" presId="urn:microsoft.com/office/officeart/2005/8/layout/hProcess7"/>
    <dgm:cxn modelId="{CD013085-066E-7A47-9B42-1F3D25DE1A9E}" type="presParOf" srcId="{55A82580-61AA-E44C-A83F-7F3290FAE9D3}" destId="{E55BB197-E1EB-3C47-9C22-D1B70BC67686}" srcOrd="0" destOrd="0" presId="urn:microsoft.com/office/officeart/2005/8/layout/hProcess7"/>
    <dgm:cxn modelId="{E73AAEF8-4F9C-1B4E-BB1D-838F74DFC4C6}" type="presParOf" srcId="{55A82580-61AA-E44C-A83F-7F3290FAE9D3}" destId="{73B1980E-7F6A-D94B-B01C-75F885AF3721}" srcOrd="1" destOrd="0" presId="urn:microsoft.com/office/officeart/2005/8/layout/hProcess7"/>
    <dgm:cxn modelId="{5C00CE7D-F510-024B-9ED5-CD7C5144C530}" type="presParOf" srcId="{55A82580-61AA-E44C-A83F-7F3290FAE9D3}" destId="{706CC7C7-0B57-F840-85A4-632F4D6DA22A}" srcOrd="2" destOrd="0" presId="urn:microsoft.com/office/officeart/2005/8/layout/hProcess7"/>
    <dgm:cxn modelId="{F75CAE09-8181-2843-A734-01754654FE64}" type="presParOf" srcId="{AB4E4859-226F-2741-8F46-4278CB76ADE4}" destId="{99CE82CF-DB24-4341-A031-A637418B66F2}" srcOrd="1" destOrd="0" presId="urn:microsoft.com/office/officeart/2005/8/layout/hProcess7"/>
    <dgm:cxn modelId="{66E1DAB2-B1CE-0641-97DE-33435D3873B7}" type="presParOf" srcId="{AB4E4859-226F-2741-8F46-4278CB76ADE4}" destId="{C501F03A-270A-4D4A-9D1F-46D105304C69}" srcOrd="2" destOrd="0" presId="urn:microsoft.com/office/officeart/2005/8/layout/hProcess7"/>
    <dgm:cxn modelId="{6FAEA8A3-41F7-2C43-B1FD-867A42EC31BD}" type="presParOf" srcId="{C501F03A-270A-4D4A-9D1F-46D105304C69}" destId="{D6C32200-1664-1541-B13F-68CDC961CF3B}" srcOrd="0" destOrd="0" presId="urn:microsoft.com/office/officeart/2005/8/layout/hProcess7"/>
    <dgm:cxn modelId="{E49476BE-D0B5-5743-B2FD-17BDA7FDE0B8}" type="presParOf" srcId="{C501F03A-270A-4D4A-9D1F-46D105304C69}" destId="{D72DB5AD-DCE6-3844-9950-37D32A84768B}" srcOrd="1" destOrd="0" presId="urn:microsoft.com/office/officeart/2005/8/layout/hProcess7"/>
    <dgm:cxn modelId="{92204BE2-936A-CE45-ADE1-025A1FF82269}" type="presParOf" srcId="{C501F03A-270A-4D4A-9D1F-46D105304C69}" destId="{94F8FB6C-CD18-9449-B963-EDBB12DE12FE}" srcOrd="2" destOrd="0" presId="urn:microsoft.com/office/officeart/2005/8/layout/hProcess7"/>
    <dgm:cxn modelId="{83A5D276-F522-F146-A69B-3B7738309B8D}" type="presParOf" srcId="{AB4E4859-226F-2741-8F46-4278CB76ADE4}" destId="{DA2078F3-91FD-404B-939C-B1917ECEE3B9}" srcOrd="3" destOrd="0" presId="urn:microsoft.com/office/officeart/2005/8/layout/hProcess7"/>
    <dgm:cxn modelId="{48BE2DA1-A959-1540-81A1-4B239EF7459F}" type="presParOf" srcId="{AB4E4859-226F-2741-8F46-4278CB76ADE4}" destId="{75ED78F9-87D7-954B-B82F-D33A465373A3}" srcOrd="4" destOrd="0" presId="urn:microsoft.com/office/officeart/2005/8/layout/hProcess7"/>
    <dgm:cxn modelId="{F0A1B214-5752-A043-AD08-0E34DCFFB717}" type="presParOf" srcId="{75ED78F9-87D7-954B-B82F-D33A465373A3}" destId="{38600415-CFBF-594E-81A6-B26AD5F186E5}" srcOrd="0" destOrd="0" presId="urn:microsoft.com/office/officeart/2005/8/layout/hProcess7"/>
    <dgm:cxn modelId="{8570F93C-A212-1447-AFDD-6CBC377D58B4}" type="presParOf" srcId="{75ED78F9-87D7-954B-B82F-D33A465373A3}" destId="{3E27C079-03B7-1F4E-8CDB-BD76E48650F7}" srcOrd="1" destOrd="0" presId="urn:microsoft.com/office/officeart/2005/8/layout/hProcess7"/>
    <dgm:cxn modelId="{D194EBAE-9CB5-4E4E-9C15-169EFD74ECE2}" type="presParOf" srcId="{75ED78F9-87D7-954B-B82F-D33A465373A3}" destId="{1BC4D4A8-B59A-1447-A068-516029EE1596}" srcOrd="2" destOrd="0" presId="urn:microsoft.com/office/officeart/2005/8/layout/hProcess7"/>
    <dgm:cxn modelId="{27F74575-3005-B742-BD30-4A41A1011D5A}" type="presParOf" srcId="{AB4E4859-226F-2741-8F46-4278CB76ADE4}" destId="{DBB909EE-378A-4541-B950-C8F829CB1EE2}" srcOrd="5" destOrd="0" presId="urn:microsoft.com/office/officeart/2005/8/layout/hProcess7"/>
    <dgm:cxn modelId="{7C4974E0-7866-7D40-9851-90A2B19EAC27}" type="presParOf" srcId="{AB4E4859-226F-2741-8F46-4278CB76ADE4}" destId="{578145C3-EADA-3E44-8894-EEED176AAA7B}" srcOrd="6" destOrd="0" presId="urn:microsoft.com/office/officeart/2005/8/layout/hProcess7"/>
    <dgm:cxn modelId="{755E4B60-EE67-824A-9D26-259A9AB8721D}" type="presParOf" srcId="{578145C3-EADA-3E44-8894-EEED176AAA7B}" destId="{47090BFF-ADFB-6843-9DFC-C9422E56EECD}" srcOrd="0" destOrd="0" presId="urn:microsoft.com/office/officeart/2005/8/layout/hProcess7"/>
    <dgm:cxn modelId="{8A4B15BB-AD52-1649-B905-C478E9D581A8}" type="presParOf" srcId="{578145C3-EADA-3E44-8894-EEED176AAA7B}" destId="{D0A1A05D-1529-7443-9815-BF3A1FF3777D}" srcOrd="1" destOrd="0" presId="urn:microsoft.com/office/officeart/2005/8/layout/hProcess7"/>
    <dgm:cxn modelId="{D96A6A17-0CE7-254A-9800-D5D80624D1E6}" type="presParOf" srcId="{578145C3-EADA-3E44-8894-EEED176AAA7B}" destId="{6695464D-1113-7347-8DEF-8C2426370AB9}" srcOrd="2" destOrd="0" presId="urn:microsoft.com/office/officeart/2005/8/layout/hProcess7"/>
    <dgm:cxn modelId="{FEB52973-9A19-5C41-AB42-35A21F961F7C}" type="presParOf" srcId="{AB4E4859-226F-2741-8F46-4278CB76ADE4}" destId="{AF61AEE6-D713-A141-9E44-E74128BED963}" srcOrd="7" destOrd="0" presId="urn:microsoft.com/office/officeart/2005/8/layout/hProcess7"/>
    <dgm:cxn modelId="{4F0286B0-FDEB-6D44-9E2C-9EE5F7BB5815}" type="presParOf" srcId="{AB4E4859-226F-2741-8F46-4278CB76ADE4}" destId="{FAAC5462-DDE0-A44D-9630-37E0449A651E}" srcOrd="8" destOrd="0" presId="urn:microsoft.com/office/officeart/2005/8/layout/hProcess7"/>
    <dgm:cxn modelId="{4BDF997D-C23F-684F-A39D-0C5BDFB2E245}" type="presParOf" srcId="{FAAC5462-DDE0-A44D-9630-37E0449A651E}" destId="{702766C4-EA1C-4A46-8C06-2E472874ABAC}" srcOrd="0" destOrd="0" presId="urn:microsoft.com/office/officeart/2005/8/layout/hProcess7"/>
    <dgm:cxn modelId="{785703B3-BFAF-834B-BA3D-AC301934E0BB}" type="presParOf" srcId="{FAAC5462-DDE0-A44D-9630-37E0449A651E}" destId="{2B977687-EBA6-1D4C-8565-C9C0EFFFC15F}" srcOrd="1" destOrd="0" presId="urn:microsoft.com/office/officeart/2005/8/layout/hProcess7"/>
    <dgm:cxn modelId="{CCB76919-A0D8-D84C-89B5-11F18FEFAFAC}" type="presParOf" srcId="{FAAC5462-DDE0-A44D-9630-37E0449A651E}" destId="{B2B23AC6-BBEB-8C42-88C4-BE1E60B515A5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5BB197-E1EB-3C47-9C22-D1B70BC67686}">
      <dsp:nvSpPr>
        <dsp:cNvPr id="0" name=""/>
        <dsp:cNvSpPr/>
      </dsp:nvSpPr>
      <dsp:spPr>
        <a:xfrm>
          <a:off x="622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16200000">
        <a:off x="-1050033" y="1705490"/>
        <a:ext cx="2637361" cy="536049"/>
      </dsp:txXfrm>
    </dsp:sp>
    <dsp:sp modelId="{706CC7C7-0B57-F840-85A4-632F4D6DA22A}">
      <dsp:nvSpPr>
        <dsp:cNvPr id="0" name=""/>
        <dsp:cNvSpPr/>
      </dsp:nvSpPr>
      <dsp:spPr>
        <a:xfrm>
          <a:off x="536671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Mental Disorder</a:t>
          </a:r>
          <a:endParaRPr lang="en-US" sz="3100" kern="1200" dirty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“Paraphilia”</a:t>
          </a:r>
          <a:endParaRPr lang="en-US" sz="3100" kern="1200" dirty="0"/>
        </a:p>
      </dsp:txBody>
      <dsp:txXfrm>
        <a:off x="536671" y="654834"/>
        <a:ext cx="1996783" cy="3216294"/>
      </dsp:txXfrm>
    </dsp:sp>
    <dsp:sp modelId="{38600415-CFBF-594E-81A6-B26AD5F186E5}">
      <dsp:nvSpPr>
        <dsp:cNvPr id="0" name=""/>
        <dsp:cNvSpPr/>
      </dsp:nvSpPr>
      <dsp:spPr>
        <a:xfrm>
          <a:off x="2774677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16200000">
        <a:off x="1724020" y="1705490"/>
        <a:ext cx="2637361" cy="536049"/>
      </dsp:txXfrm>
    </dsp:sp>
    <dsp:sp modelId="{D72DB5AD-DCE6-3844-9950-37D32A84768B}">
      <dsp:nvSpPr>
        <dsp:cNvPr id="0" name=""/>
        <dsp:cNvSpPr/>
      </dsp:nvSpPr>
      <dsp:spPr>
        <a:xfrm rot="5400000">
          <a:off x="2551860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C4D4A8-B59A-1447-A068-516029EE1596}">
      <dsp:nvSpPr>
        <dsp:cNvPr id="0" name=""/>
        <dsp:cNvSpPr/>
      </dsp:nvSpPr>
      <dsp:spPr>
        <a:xfrm>
          <a:off x="3310726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Inability to conform conduct to requirements of the law</a:t>
          </a:r>
          <a:endParaRPr lang="en-US" sz="3100" kern="1200" dirty="0"/>
        </a:p>
      </dsp:txBody>
      <dsp:txXfrm>
        <a:off x="3310726" y="654834"/>
        <a:ext cx="1996783" cy="3216294"/>
      </dsp:txXfrm>
    </dsp:sp>
    <dsp:sp modelId="{702766C4-EA1C-4A46-8C06-2E472874ABAC}">
      <dsp:nvSpPr>
        <dsp:cNvPr id="0" name=""/>
        <dsp:cNvSpPr/>
      </dsp:nvSpPr>
      <dsp:spPr>
        <a:xfrm>
          <a:off x="5548731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16200000">
        <a:off x="4498075" y="1705490"/>
        <a:ext cx="2637361" cy="536049"/>
      </dsp:txXfrm>
    </dsp:sp>
    <dsp:sp modelId="{D0A1A05D-1529-7443-9815-BF3A1FF3777D}">
      <dsp:nvSpPr>
        <dsp:cNvPr id="0" name=""/>
        <dsp:cNvSpPr/>
      </dsp:nvSpPr>
      <dsp:spPr>
        <a:xfrm rot="5400000">
          <a:off x="5325914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B23AC6-BBEB-8C42-88C4-BE1E60B515A5}">
      <dsp:nvSpPr>
        <dsp:cNvPr id="0" name=""/>
        <dsp:cNvSpPr/>
      </dsp:nvSpPr>
      <dsp:spPr>
        <a:xfrm>
          <a:off x="6084780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Not Guilty by Reason of Insanity</a:t>
          </a:r>
          <a:endParaRPr lang="en-US" sz="3100" kern="1200" dirty="0"/>
        </a:p>
      </dsp:txBody>
      <dsp:txXfrm>
        <a:off x="6084780" y="654834"/>
        <a:ext cx="1996783" cy="32162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0D819F3C-B961-B543-A7FD-0BC4BA6CA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 to the criminal arena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.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353A0-609E-E946-BACA-F79FA4E254EB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819F3C-B961-B543-A7FD-0BC4BA6CAB8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98D3F0-A4A6-4E45-B149-212F3A0C7F0A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663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543AE-4A8E-0F4D-8DD1-7BEC20F58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00189-5458-4245-B169-8EABF70110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8FF93-59E6-8241-B50D-CE54EA8701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8524A-D179-234C-A95C-183AA79693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0E743-B837-6544-B77C-FF26FDA058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05634-60E3-6044-BA4B-0B680CE5C6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13AE0-FA37-3146-ADC7-BEC86338E1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DD72F-9D63-E24E-AB6C-0515CF511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E296-75F7-644C-9AF9-30D48DEC5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4A4F6-3068-784A-8192-A3DA6613A5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F2D7F-6B3D-544C-95B5-3120972B07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7EAB7-7A30-F84D-AC68-3C73F3B2C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DCE2-717F-E24E-8BF2-0F09BBF2B9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+mn-ea"/>
              </a:defRPr>
            </a:lvl1pPr>
          </a:lstStyle>
          <a:p>
            <a:pPr>
              <a:defRPr/>
            </a:pPr>
            <a:fld id="{34B20198-BEE2-1348-A598-C473273087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560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0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0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0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1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561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61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tx1"/>
                </a:solidFill>
                <a:effectLst/>
                <a:latin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5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685800" y="533401"/>
            <a:ext cx="7772400" cy="3124200"/>
          </a:xfrm>
        </p:spPr>
        <p:txBody>
          <a:bodyPr/>
          <a:lstStyle/>
          <a:p>
            <a:r>
              <a:rPr lang="en-US" dirty="0" smtClean="0"/>
              <a:t>Forensic Implications of DSM-V’s Pedohebephilia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D24"/>
                </a:solidFill>
              </a:rPr>
              <a:t>Renee Sorrentino, MD</a:t>
            </a:r>
          </a:p>
          <a:p>
            <a:r>
              <a:rPr lang="en-US" b="1" dirty="0" smtClean="0">
                <a:solidFill>
                  <a:srgbClr val="FFCD24"/>
                </a:solidFill>
              </a:rPr>
              <a:t>Harvard Medical School</a:t>
            </a:r>
          </a:p>
          <a:p>
            <a:r>
              <a:rPr lang="en-US" b="1" dirty="0" smtClean="0">
                <a:solidFill>
                  <a:srgbClr val="FFCD24"/>
                </a:solidFill>
              </a:rPr>
              <a:t>Institute for Sexual Wellness</a:t>
            </a:r>
          </a:p>
          <a:p>
            <a:r>
              <a:rPr lang="en-US" b="1" dirty="0" smtClean="0">
                <a:solidFill>
                  <a:srgbClr val="FFCD24"/>
                </a:solidFill>
              </a:rPr>
              <a:t>www.instituteforsexualwellness.org</a:t>
            </a:r>
            <a:endParaRPr lang="en-US" b="1" dirty="0">
              <a:solidFill>
                <a:srgbClr val="FFCD2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z="5400" b="0" dirty="0" smtClean="0">
                <a:latin typeface="Times New Roman"/>
              </a:rPr>
              <a:t>DSM Disclaimer</a:t>
            </a:r>
            <a:endParaRPr lang="en-US" sz="5400" b="0" dirty="0"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 DSM-IV-TR specifically cautioning against the use of informal labels in the forensic arena:</a:t>
            </a:r>
          </a:p>
          <a:p>
            <a:pPr lvl="1"/>
            <a:r>
              <a:rPr lang="en-US" sz="3200" dirty="0" smtClean="0"/>
              <a:t>[W]hen the presence of a mental disorder is the predicate for a subsequent legal determination (e.g., involuntary civil commitment), </a:t>
            </a:r>
            <a:r>
              <a:rPr lang="en-US" sz="3200" dirty="0" smtClean="0">
                <a:solidFill>
                  <a:srgbClr val="FFCD24"/>
                </a:solidFill>
              </a:rPr>
              <a:t>the use of an established system of diagnosis enhances the value and reliability of the determination.</a:t>
            </a:r>
          </a:p>
          <a:p>
            <a:pPr lvl="1">
              <a:buNone/>
            </a:pPr>
            <a:r>
              <a:rPr lang="en-US" sz="3200" dirty="0" smtClean="0">
                <a:solidFill>
                  <a:srgbClr val="FFCD24"/>
                </a:solidFill>
              </a:rPr>
              <a:t>   </a:t>
            </a:r>
          </a:p>
          <a:p>
            <a:pPr lvl="1">
              <a:buNone/>
            </a:pPr>
            <a:r>
              <a:rPr lang="en-US" sz="3200" dirty="0" smtClean="0">
                <a:solidFill>
                  <a:srgbClr val="FFCD24"/>
                </a:solidFill>
              </a:rPr>
              <a:t>	</a:t>
            </a:r>
            <a:r>
              <a:rPr lang="en-US" dirty="0" smtClean="0">
                <a:solidFill>
                  <a:srgbClr val="FFCD24"/>
                </a:solidFill>
              </a:rPr>
              <a:t>(American Psychiatric Association, 2000, p. xxxiii)</a:t>
            </a:r>
            <a:endParaRPr lang="en-US" dirty="0">
              <a:solidFill>
                <a:srgbClr val="FFCD2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537200"/>
            <a:ext cx="7861300" cy="1320800"/>
          </a:xfrm>
          <a:prstGeom prst="rect">
            <a:avLst/>
          </a:prstGeom>
        </p:spPr>
      </p:pic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latin typeface="Times New Roman"/>
              </a:rPr>
              <a:t>APA Opposes Civil Commitment of Sex Offenders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Times New Roman"/>
              </a:rPr>
              <a:t>The task force agreed</a:t>
            </a:r>
            <a:endParaRPr lang="en-US" sz="2800" dirty="0" smtClean="0">
              <a:latin typeface="Times New Roman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/>
              </a:rPr>
              <a:t>Statutes bend civil commitment to serve essentially non-medical purposes &amp; threaten to undermine the legitimacy of the medical model of commitment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/>
              </a:rPr>
              <a:t>These statutes have the effect of defining mental illness in terms of criminal behavior.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/>
              </a:rPr>
              <a:t>This is a misuse of psychiatry, because legislators have </a:t>
            </a:r>
            <a:r>
              <a:rPr lang="en-US" dirty="0">
                <a:solidFill>
                  <a:schemeClr val="hlink"/>
                </a:solidFill>
                <a:latin typeface="Times New Roman"/>
              </a:rPr>
              <a:t>“used psychiatric commitment to effect nonmedical societal ends."</a:t>
            </a:r>
            <a:r>
              <a:rPr lang="en-US" sz="1800" dirty="0">
                <a:latin typeface="Times New Roman"/>
              </a:rPr>
              <a:t> 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balance_justice1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050" r="-17050"/>
          <a:stretch>
            <a:fillRect/>
          </a:stretch>
        </p:blipFill>
        <p:spPr>
          <a:xfrm>
            <a:off x="-1600200" y="-304800"/>
            <a:ext cx="12344400" cy="7162800"/>
          </a:xfrm>
        </p:spPr>
      </p:pic>
      <p:pic>
        <p:nvPicPr>
          <p:cNvPr id="7" name="Picture 6" descr="dsm.jpg"/>
          <p:cNvPicPr>
            <a:picLocks noChangeAspect="1"/>
          </p:cNvPicPr>
          <p:nvPr/>
        </p:nvPicPr>
        <p:blipFill>
          <a:blip r:embed="rId3"/>
          <a:srcRect l="12706" t="2432" r="4235" b="4865"/>
          <a:stretch>
            <a:fillRect/>
          </a:stretch>
        </p:blipFill>
        <p:spPr>
          <a:xfrm>
            <a:off x="5913114" y="3728033"/>
            <a:ext cx="1793246" cy="26842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24600" y="4572000"/>
            <a:ext cx="1421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DSM-V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5400" b="0" dirty="0" smtClean="0">
                <a:latin typeface="Times New Roman"/>
              </a:rPr>
              <a:t>Pedohebephilia Criterion B</a:t>
            </a:r>
            <a:endParaRPr lang="en-US" sz="5400" b="0" dirty="0"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i="1" dirty="0" smtClean="0"/>
              <a:t> </a:t>
            </a:r>
            <a:r>
              <a:rPr lang="en-US" dirty="0" smtClean="0">
                <a:latin typeface="Times New Roman"/>
              </a:rPr>
              <a:t>One or more of the following signs or symptoms:</a:t>
            </a:r>
          </a:p>
          <a:p>
            <a:pPr lvl="1"/>
            <a:r>
              <a:rPr lang="en-US" sz="3200" dirty="0" smtClean="0">
                <a:solidFill>
                  <a:srgbClr val="FFCD24"/>
                </a:solidFill>
                <a:latin typeface="Times New Roman"/>
              </a:rPr>
              <a:t>(3)   repeated use of, and greater arousal from, pornography depicting prepubescent or pubescent children than from pornography depicting physically mature persons, for a period of six months or longer </a:t>
            </a:r>
            <a:endParaRPr lang="en-US" sz="3200" dirty="0">
              <a:solidFill>
                <a:srgbClr val="FFCD24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latin typeface="Times New Roman"/>
              </a:rPr>
              <a:t>DSM-IV-TR</a:t>
            </a:r>
            <a:endParaRPr lang="en-US" b="0" dirty="0"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current diagnosis to address Hebephilia</a:t>
            </a:r>
          </a:p>
          <a:p>
            <a:r>
              <a:rPr lang="en-US" dirty="0" smtClean="0"/>
              <a:t>No diagnosis suggests no disorder</a:t>
            </a:r>
          </a:p>
          <a:p>
            <a:pPr lvl="1"/>
            <a:r>
              <a:rPr lang="en-US" dirty="0" smtClean="0"/>
              <a:t>Paraphilia Not Otherwise Specified (NOS)</a:t>
            </a:r>
          </a:p>
          <a:p>
            <a:r>
              <a:rPr lang="en-US" dirty="0" smtClean="0"/>
              <a:t>If DSM-V proposals accepted</a:t>
            </a:r>
          </a:p>
          <a:p>
            <a:pPr lvl="1"/>
            <a:r>
              <a:rPr lang="en-US" dirty="0" smtClean="0"/>
              <a:t>Pedohebephila is a disorder, disorders cause dysfunction/suffering, warrant treatment, including commitment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800" dirty="0" smtClean="0"/>
              <a:t>Hebephilia=Paraphilia NOS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/>
          <a:p>
            <a:r>
              <a:rPr lang="en-US" sz="3200" dirty="0" smtClean="0"/>
              <a:t>Manual written for the express purpose of assisting in the civil commitment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The attraction is not pathologic, but the the degree of attraction can be</a:t>
            </a:r>
          </a:p>
          <a:p>
            <a:pPr lvl="1">
              <a:buNone/>
            </a:pPr>
            <a:r>
              <a:rPr lang="en-US" dirty="0" smtClean="0"/>
              <a:t>           </a:t>
            </a:r>
            <a:r>
              <a:rPr lang="en-US" dirty="0" smtClean="0">
                <a:solidFill>
                  <a:srgbClr val="FFCD24"/>
                </a:solidFill>
              </a:rPr>
              <a:t>Doren, 2002</a:t>
            </a:r>
            <a:endParaRPr lang="en-US" dirty="0">
              <a:solidFill>
                <a:srgbClr val="FFCD24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doren 2.jpg"/>
          <p:cNvPicPr>
            <a:picLocks noChangeAspect="1"/>
          </p:cNvPicPr>
          <p:nvPr/>
        </p:nvPicPr>
        <p:blipFill>
          <a:blip r:embed="rId3"/>
          <a:srcRect l="16800" t="12000" r="24000"/>
          <a:stretch>
            <a:fillRect/>
          </a:stretch>
        </p:blipFill>
        <p:spPr>
          <a:xfrm>
            <a:off x="5029200" y="1330465"/>
            <a:ext cx="3276600" cy="4079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Forward: DSM-V SDP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Pedohebephilia more likely to be accepted as a  disorder eligible for commitment</a:t>
            </a:r>
          </a:p>
          <a:p>
            <a:r>
              <a:rPr lang="en-US" dirty="0" smtClean="0"/>
              <a:t>Commitment “day to life” in the absence of sound scientific disorder</a:t>
            </a:r>
          </a:p>
          <a:p>
            <a:r>
              <a:rPr lang="en-US" dirty="0" smtClean="0"/>
              <a:t>No clear treatment or need for treatment-</a:t>
            </a:r>
          </a:p>
          <a:p>
            <a:pPr lvl="1"/>
            <a:r>
              <a:rPr lang="en-US" dirty="0" smtClean="0"/>
              <a:t>Translates commitment into detainment</a:t>
            </a:r>
          </a:p>
          <a:p>
            <a:pPr lvl="1"/>
            <a:r>
              <a:rPr lang="en-US" dirty="0" smtClean="0"/>
              <a:t>Unable to prove that they are no longer a danger in order to be released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Lessons from the Courts</a:t>
            </a:r>
            <a:endParaRPr lang="en-US" sz="5400" dirty="0"/>
          </a:p>
        </p:txBody>
      </p:sp>
      <p:pic>
        <p:nvPicPr>
          <p:cNvPr id="4" name="Content Placeholder 3" descr="court.jpg"/>
          <p:cNvPicPr>
            <a:picLocks noGrp="1" noChangeAspect="1"/>
          </p:cNvPicPr>
          <p:nvPr>
            <p:ph idx="1"/>
          </p:nvPr>
        </p:nvPicPr>
        <p:blipFill>
          <a:blip r:embed="rId3"/>
          <a:srcRect l="-10459" r="-10459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Hebephilia: SDP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3600" dirty="0" smtClean="0"/>
              <a:t>United States v. Carta, 2009</a:t>
            </a:r>
          </a:p>
          <a:p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FFCD24"/>
                </a:solidFill>
              </a:rPr>
              <a:t>Courts Addressed:  </a:t>
            </a:r>
            <a:r>
              <a:rPr lang="en-US" sz="3600" dirty="0" smtClean="0"/>
              <a:t>Whether Hebephilia, or the sexual attraction to adolescents, qualified as a serious mental disorder that could justify Carta’s civil commitment?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U. S. v. Carta, 2009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600" dirty="0" smtClean="0"/>
              <a:t>Todd Carta, MA</a:t>
            </a:r>
          </a:p>
          <a:p>
            <a:r>
              <a:rPr lang="en-US" sz="3600" dirty="0" smtClean="0"/>
              <a:t>Convicted of Child Pornography</a:t>
            </a:r>
          </a:p>
          <a:p>
            <a:r>
              <a:rPr lang="en-US" sz="3600" dirty="0" smtClean="0"/>
              <a:t>SDP proceedings</a:t>
            </a:r>
          </a:p>
          <a:p>
            <a:r>
              <a:rPr lang="en-US" sz="3600" dirty="0" smtClean="0"/>
              <a:t>Judge ruled </a:t>
            </a:r>
            <a:r>
              <a:rPr lang="en-US" sz="3600" dirty="0" smtClean="0">
                <a:solidFill>
                  <a:srgbClr val="FFCD24"/>
                </a:solidFill>
                <a:latin typeface="Times New Roman"/>
              </a:rPr>
              <a:t>hebephilia is not a basis for SDP</a:t>
            </a:r>
            <a:endParaRPr lang="en-US" sz="3600" dirty="0">
              <a:solidFill>
                <a:srgbClr val="FFCD24"/>
              </a:solidFill>
              <a:latin typeface="Times New Roman"/>
            </a:endParaRPr>
          </a:p>
        </p:txBody>
      </p:sp>
      <p:pic>
        <p:nvPicPr>
          <p:cNvPr id="7" name="Content Placeholder 6" descr="butner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22844" b="-22844"/>
          <a:stretch>
            <a:fillRect/>
          </a:stretch>
        </p:blipFill>
        <p:spPr>
          <a:xfrm>
            <a:off x="4648200" y="1143000"/>
            <a:ext cx="42672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DSM-5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4458" r="-44458"/>
          <a:stretch>
            <a:fillRect/>
          </a:stretch>
        </p:blipFill>
        <p:spPr>
          <a:xfrm>
            <a:off x="-4114800" y="0"/>
            <a:ext cx="173736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U.S. v Carta Ruling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449763"/>
          </a:xfrm>
        </p:spPr>
        <p:txBody>
          <a:bodyPr/>
          <a:lstStyle/>
          <a:p>
            <a:r>
              <a:rPr lang="en-US" sz="2800" dirty="0" smtClean="0"/>
              <a:t>Rejected Hebephilia as eligible for civil commitment</a:t>
            </a:r>
          </a:p>
          <a:p>
            <a:pPr lvl="1"/>
            <a:r>
              <a:rPr lang="en-US" dirty="0" smtClean="0"/>
              <a:t>Absence of any evidence that the DSM-IV-TR residual category of ‘‘Paraphilia NOS’’ was meant to include Hebephilia</a:t>
            </a:r>
          </a:p>
          <a:p>
            <a:pPr lvl="1"/>
            <a:r>
              <a:rPr lang="en-US" dirty="0" smtClean="0"/>
              <a:t>Inherent problems in operationalizing Hebephilia make it an ‘‘unworkable’’ diagnosis</a:t>
            </a:r>
          </a:p>
          <a:p>
            <a:pPr lvl="1"/>
            <a:r>
              <a:rPr lang="en-US" dirty="0" smtClean="0">
                <a:solidFill>
                  <a:srgbClr val="FFCD24"/>
                </a:solidFill>
              </a:rPr>
              <a:t>“Most importantly… limited and scientifically problematic’’ research on the construct, most of it conducted by a single research group</a:t>
            </a:r>
            <a:endParaRPr lang="en-US" dirty="0">
              <a:solidFill>
                <a:srgbClr val="FFCD2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U.S. v. Carta, 2010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CD24"/>
                </a:solidFill>
              </a:rPr>
              <a:t>Mental DO need not be one so identified in the DSM to meet the statutory requirement</a:t>
            </a:r>
          </a:p>
          <a:p>
            <a:r>
              <a:rPr lang="en-US" sz="4000" dirty="0" smtClean="0"/>
              <a:t>Error to say DSM paraphilia excluded fixation on teenagers accompanied by pattern of conduct such as Carta’s    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086600" cy="1143000"/>
          </a:xfrm>
        </p:spPr>
        <p:txBody>
          <a:bodyPr/>
          <a:lstStyle/>
          <a:p>
            <a:r>
              <a:rPr lang="en-US" sz="4800" dirty="0" smtClean="0"/>
              <a:t>U.S. v. Shields, 2008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1"/>
          </p:nvPr>
        </p:nvSpPr>
        <p:spPr>
          <a:xfrm>
            <a:off x="304800" y="1981200"/>
            <a:ext cx="8305800" cy="48768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dirty="0" smtClean="0"/>
              <a:t>Jeffrey Shields of MA</a:t>
            </a:r>
          </a:p>
          <a:p>
            <a:r>
              <a:rPr lang="en-US" sz="3600" dirty="0" smtClean="0"/>
              <a:t>Convicted of Child Porn, 2002</a:t>
            </a:r>
          </a:p>
          <a:p>
            <a:r>
              <a:rPr lang="en-US" sz="3600" dirty="0" smtClean="0"/>
              <a:t>Found SDP.  Appealed</a:t>
            </a:r>
          </a:p>
          <a:p>
            <a:r>
              <a:rPr lang="en-US" sz="3600" dirty="0" smtClean="0"/>
              <a:t>Court held that professional literature may establish </a:t>
            </a:r>
            <a:r>
              <a:rPr lang="en-US" sz="3600" dirty="0" smtClean="0">
                <a:solidFill>
                  <a:srgbClr val="FFCD24"/>
                </a:solidFill>
              </a:rPr>
              <a:t>hebephilia as a ‘‘group identifier or label,’’ not as a generally accepted clinical diagnosis </a:t>
            </a:r>
            <a:endParaRPr lang="en-US" sz="3600" dirty="0">
              <a:solidFill>
                <a:srgbClr val="FFCD24"/>
              </a:solidFill>
            </a:endParaRPr>
          </a:p>
        </p:txBody>
      </p:sp>
      <p:pic>
        <p:nvPicPr>
          <p:cNvPr id="5" name="Content Placeholder 4" descr="Shields.gif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6800" t="-24712" r="16800" b="-24712"/>
          <a:stretch>
            <a:fillRect/>
          </a:stretch>
        </p:blipFill>
        <p:spPr>
          <a:xfrm>
            <a:off x="6462364" y="-304800"/>
            <a:ext cx="268163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 S. v. Shields, 2011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"sexually dangerous person" is defined by:</a:t>
            </a:r>
          </a:p>
          <a:p>
            <a:pPr lvl="1"/>
            <a:r>
              <a:rPr lang="en-US" dirty="0" smtClean="0"/>
              <a:t>(1) "has engaged or attempted to engage in sexually violent conduct or child molestation" and </a:t>
            </a:r>
          </a:p>
          <a:p>
            <a:pPr lvl="1"/>
            <a:r>
              <a:rPr lang="en-US" dirty="0" smtClean="0"/>
              <a:t>(2) "is sexually dangerous to others." </a:t>
            </a:r>
          </a:p>
          <a:p>
            <a:pPr lvl="1"/>
            <a:r>
              <a:rPr lang="en-US" u="sng" dirty="0" smtClean="0"/>
              <a:t> sexually dangerous to others = “the person suffers from a serious mental illness, abnormality, or disorder as a result of which he would have serious difficulty in refraining from sexually violent conduct or child molestation if released.”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U.S. v. Abregana, 2008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dirty="0" smtClean="0"/>
              <a:t>Jay Abregana, Hawaii,  convicted of CP &amp; Sexual Assault</a:t>
            </a:r>
          </a:p>
          <a:p>
            <a:r>
              <a:rPr lang="en-US" sz="3200" dirty="0" smtClean="0"/>
              <a:t>Petition filed for SDP</a:t>
            </a:r>
          </a:p>
          <a:p>
            <a:r>
              <a:rPr lang="en-US" sz="3200" dirty="0" smtClean="0"/>
              <a:t>Not Found SDP</a:t>
            </a:r>
          </a:p>
          <a:p>
            <a:r>
              <a:rPr lang="en-US" sz="3200" dirty="0" smtClean="0">
                <a:solidFill>
                  <a:srgbClr val="FFCD24"/>
                </a:solidFill>
              </a:rPr>
              <a:t>Experts disagreed with whether hebephila was “a serious mental disorder”</a:t>
            </a:r>
          </a:p>
        </p:txBody>
      </p:sp>
      <p:pic>
        <p:nvPicPr>
          <p:cNvPr id="5" name="Content Placeholder 4" descr="Abregana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16924" r="-16924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U.S. v. Abregana Ruling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Conclusion of Law:</a:t>
            </a:r>
          </a:p>
          <a:p>
            <a:pPr lvl="1"/>
            <a:r>
              <a:rPr lang="en-US" sz="3200" dirty="0" smtClean="0"/>
              <a:t>United States has not proven that Abregana "suffers from a serious mental illness, abnormality, or disorder</a:t>
            </a:r>
          </a:p>
          <a:p>
            <a:pPr lvl="1"/>
            <a:r>
              <a:rPr lang="en-US" sz="3200" dirty="0" smtClean="0">
                <a:solidFill>
                  <a:srgbClr val="FFCD24"/>
                </a:solidFill>
              </a:rPr>
              <a:t>Judge opined that ‘‘Paraphilia NOS: Hebephilia’’ might qualify as a clinical diagnosis,</a:t>
            </a:r>
            <a:r>
              <a:rPr lang="en-US" dirty="0" smtClean="0">
                <a:solidFill>
                  <a:srgbClr val="FFCD24"/>
                </a:solidFill>
              </a:rPr>
              <a:t> but that it did not reach the level of a ‘‘serious mental disorder’’ qualifying Abregana for civil commitment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Hebephilia in SDP Proceedings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r>
              <a:rPr lang="en-US" sz="3600" dirty="0" smtClean="0">
                <a:latin typeface="Times New Roman"/>
              </a:rPr>
              <a:t>Reliance on the dx of Paraphilia NOS/Hebephilia violates due process</a:t>
            </a:r>
          </a:p>
          <a:p>
            <a:pPr lvl="1"/>
            <a:r>
              <a:rPr lang="en-US" sz="3600" dirty="0" smtClean="0">
                <a:latin typeface="Times New Roman"/>
              </a:rPr>
              <a:t>The State must prove the detainee has an actual, valid mental illness or disorder </a:t>
            </a:r>
          </a:p>
          <a:p>
            <a:pPr lvl="1"/>
            <a:r>
              <a:rPr lang="en-US" sz="3600" dirty="0" smtClean="0">
                <a:latin typeface="Times New Roman"/>
              </a:rPr>
              <a:t>Paraphilia NOS (Hebephilia) diagnosis does not satisfy Frye or Daubert standards of admissibility</a:t>
            </a:r>
            <a:endParaRPr lang="en-US" sz="3600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sz="5400" dirty="0" smtClean="0"/>
              <a:t>State v. Lamure, 1992</a:t>
            </a:r>
            <a:endParaRPr lang="en-US" sz="5400" dirty="0"/>
          </a:p>
        </p:txBody>
      </p:sp>
      <p:pic>
        <p:nvPicPr>
          <p:cNvPr id="4" name="Content Placeholder 3" descr="Lamure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6034" b="-6034"/>
          <a:stretch>
            <a:fillRect/>
          </a:stretch>
        </p:blipFill>
        <p:spPr>
          <a:xfrm>
            <a:off x="457200" y="1143000"/>
            <a:ext cx="4038600" cy="4983163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/>
          <a:lstStyle/>
          <a:p>
            <a:r>
              <a:rPr lang="en-US" sz="3600" dirty="0" smtClean="0"/>
              <a:t>David Lamure, NM</a:t>
            </a:r>
          </a:p>
          <a:p>
            <a:r>
              <a:rPr lang="en-US" sz="3600" dirty="0" smtClean="0"/>
              <a:t>Convicted of Sexual Contact With Minors, Criminal Sexual Penetration</a:t>
            </a:r>
          </a:p>
          <a:p>
            <a:r>
              <a:rPr lang="en-US" sz="3600" dirty="0" smtClean="0"/>
              <a:t>Appealed Convictions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State v. Lamure, 1992</a:t>
            </a:r>
            <a:endParaRPr lang="en-US" sz="5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Expert diagnosed Lamure with Hebephilia</a:t>
            </a:r>
          </a:p>
          <a:p>
            <a:r>
              <a:rPr lang="en-US" sz="3600" dirty="0" smtClean="0"/>
              <a:t>Opined Lamure’s claim of a noncoercive relationship with the victim was more consistent with Hebephilia than the victim's claim of a coercive relationship. </a:t>
            </a:r>
          </a:p>
          <a:p>
            <a:r>
              <a:rPr lang="en-US" sz="3600" dirty="0" smtClean="0"/>
              <a:t>Court rejected argument.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Hebephilia: Criminal Arena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State v. Lamure, 1992</a:t>
            </a:r>
          </a:p>
          <a:p>
            <a:pPr lvl="1"/>
            <a:r>
              <a:rPr lang="en-US" dirty="0" smtClean="0">
                <a:solidFill>
                  <a:srgbClr val="FFCD24"/>
                </a:solidFill>
              </a:rPr>
              <a:t>Concept of introducing Hebephilia as a means to excuse criminal conduct</a:t>
            </a:r>
          </a:p>
          <a:p>
            <a:r>
              <a:rPr lang="en-US" dirty="0" smtClean="0"/>
              <a:t>Does this set the stage for arguments against Criminal Responsibility/Insanity? Diminished Capacity?</a:t>
            </a:r>
          </a:p>
          <a:p>
            <a:pPr lvl="1"/>
            <a:r>
              <a:rPr lang="en-US" dirty="0" smtClean="0"/>
              <a:t>Sexual attraction to adolescents is neither a ‘‘sexual perversion’’ nor a legitimate psychiatric condition 	(Hazelwood &amp; Burgess, 2009;Lanning, 2001)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685800" y="304801"/>
            <a:ext cx="7772400" cy="2514599"/>
          </a:xfrm>
        </p:spPr>
        <p:txBody>
          <a:bodyPr/>
          <a:lstStyle/>
          <a:p>
            <a:r>
              <a:rPr lang="en-US" dirty="0" smtClean="0"/>
              <a:t>Why am I listening to a Forensic Psychiatrist?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forensic cartoon.jpg"/>
          <p:cNvPicPr>
            <a:picLocks noChangeAspect="1"/>
          </p:cNvPicPr>
          <p:nvPr/>
        </p:nvPicPr>
        <p:blipFill>
          <a:blip r:embed="rId3"/>
          <a:srcRect t="15424" r="7500"/>
          <a:stretch>
            <a:fillRect/>
          </a:stretch>
        </p:blipFill>
        <p:spPr>
          <a:xfrm>
            <a:off x="2057400" y="2819400"/>
            <a:ext cx="4933950" cy="3544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Times New Roman"/>
              </a:rPr>
              <a:t>Paraphilia: Insanity Defense</a:t>
            </a:r>
            <a:endParaRPr lang="en-US" sz="5400" b="0" dirty="0">
              <a:latin typeface="Times New Roman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Paraphilias: Forensic Implications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Civil commitment to general psychiatric facility</a:t>
            </a:r>
          </a:p>
          <a:p>
            <a:r>
              <a:rPr lang="en-US" dirty="0" smtClean="0"/>
              <a:t>Eligibility for disability</a:t>
            </a:r>
          </a:p>
          <a:p>
            <a:r>
              <a:rPr lang="en-US" dirty="0" smtClean="0"/>
              <a:t>Custody decisions</a:t>
            </a:r>
          </a:p>
          <a:p>
            <a:r>
              <a:rPr lang="en-US" dirty="0" smtClean="0"/>
              <a:t>Fitness for duty evaluations</a:t>
            </a:r>
            <a:endParaRPr lang="en-US" dirty="0"/>
          </a:p>
        </p:txBody>
      </p:sp>
      <p:pic>
        <p:nvPicPr>
          <p:cNvPr id="6" name="Picture 5" descr="dahmer head sho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76400"/>
            <a:ext cx="73152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4800" dirty="0" smtClean="0"/>
              <a:t>Hebephilia: Psychiatric DO	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If Hebephilia is sufficient for civil commitment then</a:t>
            </a:r>
          </a:p>
          <a:p>
            <a:pPr lvl="1"/>
            <a:r>
              <a:rPr lang="en-US" sz="3200" dirty="0" smtClean="0"/>
              <a:t>Hebephilia is a mental disorder which impairs function and requires psychiatric treatment</a:t>
            </a:r>
          </a:p>
          <a:p>
            <a:pPr lvl="1"/>
            <a:r>
              <a:rPr lang="en-US" sz="3200" dirty="0" smtClean="0"/>
              <a:t>Hebephilia may, like many mental disorders, cause disabilities</a:t>
            </a:r>
          </a:p>
          <a:p>
            <a:pPr lvl="2"/>
            <a:r>
              <a:rPr lang="en-US" sz="3200" dirty="0" smtClean="0"/>
              <a:t>Impair one’s capacity to parent/custody</a:t>
            </a:r>
          </a:p>
          <a:p>
            <a:pPr lvl="2"/>
            <a:r>
              <a:rPr lang="en-US" sz="3200" dirty="0" smtClean="0"/>
              <a:t>Impair one’s ability to work/fitness for duty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Case : Dr. Pedi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1"/>
          </p:nvPr>
        </p:nvSpPr>
        <p:spPr>
          <a:xfrm>
            <a:off x="0" y="1600200"/>
            <a:ext cx="6553200" cy="1935163"/>
          </a:xfrm>
        </p:spPr>
        <p:txBody>
          <a:bodyPr/>
          <a:lstStyle/>
          <a:p>
            <a:r>
              <a:rPr lang="en-US" dirty="0" smtClean="0"/>
              <a:t>Dx: Pedohebephilia</a:t>
            </a:r>
          </a:p>
          <a:p>
            <a:pPr lvl="1"/>
            <a:r>
              <a:rPr lang="en-US" sz="3200" dirty="0" smtClean="0"/>
              <a:t>Is Dr. P able to perform the functions of his job?</a:t>
            </a:r>
          </a:p>
          <a:p>
            <a:pPr lvl="1"/>
            <a:r>
              <a:rPr lang="en-US" sz="3200" dirty="0" smtClean="0"/>
              <a:t>Is he disabled?</a:t>
            </a:r>
          </a:p>
          <a:p>
            <a:pPr lvl="1"/>
            <a:r>
              <a:rPr lang="en-US" sz="3200" dirty="0" smtClean="0"/>
              <a:t>Is he eligible for disability?</a:t>
            </a:r>
          </a:p>
        </p:txBody>
      </p:sp>
      <p:pic>
        <p:nvPicPr>
          <p:cNvPr id="5" name="Picture Placeholder 4" descr="teen pedi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20000" t="-34171" b="-34171"/>
          <a:stretch>
            <a:fillRect/>
          </a:stretch>
        </p:blipFill>
        <p:spPr>
          <a:xfrm>
            <a:off x="5730234" y="0"/>
            <a:ext cx="3413766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6000" dirty="0" smtClean="0"/>
              <a:t>Expert Consensus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4400" dirty="0" smtClean="0"/>
              <a:t>American Academy of Psychiatry and the Law conference,</a:t>
            </a:r>
            <a:r>
              <a:rPr lang="en-US" sz="4400" baseline="30000" dirty="0" smtClean="0"/>
              <a:t> </a:t>
            </a:r>
            <a:r>
              <a:rPr lang="en-US" sz="4400" dirty="0" smtClean="0"/>
              <a:t>Oct. 2010</a:t>
            </a:r>
          </a:p>
          <a:p>
            <a:pPr>
              <a:buNone/>
            </a:pPr>
            <a:endParaRPr lang="en-US" sz="4400" dirty="0" smtClean="0"/>
          </a:p>
          <a:p>
            <a:pPr lvl="1"/>
            <a:r>
              <a:rPr lang="en-US" sz="4400" dirty="0" smtClean="0"/>
              <a:t>Forensic psychiatrists voted 31:1 against Pedohebephila</a:t>
            </a:r>
          </a:p>
          <a:p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Expert Consensus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525963"/>
          </a:xfrm>
        </p:spPr>
        <p:txBody>
          <a:bodyPr/>
          <a:lstStyle/>
          <a:p>
            <a:r>
              <a:rPr lang="en-US" sz="4400" dirty="0" smtClean="0"/>
              <a:t>International Association for the Treatment of Seuxal Offenders, Sept. 2010</a:t>
            </a:r>
          </a:p>
          <a:p>
            <a:pPr>
              <a:buNone/>
            </a:pPr>
            <a:endParaRPr lang="en-US" sz="4400" dirty="0" smtClean="0"/>
          </a:p>
          <a:p>
            <a:pPr lvl="1"/>
            <a:r>
              <a:rPr lang="en-US" sz="4400" dirty="0" smtClean="0"/>
              <a:t>Europeans voted 100: 1 against Pedohebephilia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Conclusions</a:t>
            </a:r>
            <a:endParaRPr lang="en-US" sz="5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Pedohebephilia is accepted in DSM-V, Hebephilia will be used for civil commitment, treated and evaluated for SDP</a:t>
            </a:r>
          </a:p>
          <a:p>
            <a:r>
              <a:rPr lang="en-US" dirty="0" smtClean="0"/>
              <a:t>Allocations of resources which include Hebephilia (v. Pedophilia)</a:t>
            </a:r>
          </a:p>
          <a:p>
            <a:r>
              <a:rPr lang="en-US" dirty="0" smtClean="0"/>
              <a:t>The scientific field will be challenged to answer questions regarding pathology and treatment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question-mark-200x300.jpg"/>
          <p:cNvPicPr>
            <a:picLocks noGrp="1" noChangeAspect="1"/>
          </p:cNvPicPr>
          <p:nvPr>
            <p:ph idx="1"/>
          </p:nvPr>
        </p:nvPicPr>
        <p:blipFill>
          <a:blip r:embed="rId2"/>
          <a:srcRect l="-86373" r="-86373"/>
          <a:stretch>
            <a:fillRect/>
          </a:stretch>
        </p:blipFill>
        <p:spPr>
          <a:xfrm>
            <a:off x="-8305800" y="0"/>
            <a:ext cx="25755600" cy="807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state map civil.gif"/>
          <p:cNvPicPr>
            <a:picLocks noGrp="1" noChangeAspect="1"/>
          </p:cNvPicPr>
          <p:nvPr>
            <p:ph idx="1"/>
          </p:nvPr>
        </p:nvPicPr>
        <p:blipFill>
          <a:blip r:embed="rId3"/>
          <a:srcRect l="-19929" r="59194" b="66598"/>
          <a:stretch>
            <a:fillRect/>
          </a:stretch>
        </p:blipFill>
        <p:spPr>
          <a:xfrm>
            <a:off x="-4495800" y="0"/>
            <a:ext cx="136398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7239000" y="42672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2"/>
                </a:solidFill>
              </a:rPr>
              <a:t>20 States </a:t>
            </a:r>
          </a:p>
          <a:p>
            <a:r>
              <a:rPr lang="en-US" sz="3600" dirty="0" smtClean="0">
                <a:solidFill>
                  <a:schemeClr val="bg2"/>
                </a:solidFill>
              </a:rPr>
              <a:t>(2011)</a:t>
            </a:r>
          </a:p>
        </p:txBody>
      </p:sp>
      <p:pic>
        <p:nvPicPr>
          <p:cNvPr id="6" name="Picture 5" descr="jail_bars1-e12890748011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Times New Roman"/>
              </a:rPr>
              <a:t>SDP </a:t>
            </a:r>
            <a:r>
              <a:rPr lang="en-US" sz="5400" b="0" dirty="0">
                <a:latin typeface="Times New Roman"/>
              </a:rPr>
              <a:t>Commitment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>
              <a:buSzPct val="100000"/>
              <a:buFont typeface="Wingdings" charset="2"/>
              <a:buAutoNum type="arabicParenR"/>
            </a:pPr>
            <a:r>
              <a:rPr lang="en-US" sz="4000" dirty="0">
                <a:latin typeface="Times New Roman"/>
              </a:rPr>
              <a:t>History of sexually harmful conduct</a:t>
            </a:r>
          </a:p>
          <a:p>
            <a:pPr marL="990600" lvl="1" indent="-533400">
              <a:buSzPct val="100000"/>
              <a:buFont typeface="Wingdings" charset="2"/>
              <a:buAutoNum type="arabicParenR"/>
            </a:pPr>
            <a:r>
              <a:rPr lang="en-US" sz="4000" dirty="0">
                <a:solidFill>
                  <a:srgbClr val="FFCD24"/>
                </a:solidFill>
                <a:latin typeface="Times New Roman"/>
              </a:rPr>
              <a:t>Mental disorder or “abnormality”</a:t>
            </a:r>
          </a:p>
          <a:p>
            <a:pPr marL="990600" lvl="1" indent="-533400">
              <a:buSzPct val="100000"/>
              <a:buFont typeface="Wingdings" charset="2"/>
              <a:buAutoNum type="arabicParenR"/>
            </a:pPr>
            <a:r>
              <a:rPr lang="en-US" sz="4000" dirty="0">
                <a:latin typeface="Times New Roman"/>
              </a:rPr>
              <a:t>Risk of future sexually harmful conduct</a:t>
            </a:r>
          </a:p>
          <a:p>
            <a:pPr marL="990600" lvl="1" indent="-533400">
              <a:buSzPct val="100000"/>
              <a:buFont typeface="Wingdings" charset="2"/>
              <a:buAutoNum type="arabicParenR"/>
            </a:pPr>
            <a:r>
              <a:rPr lang="en-US" sz="4000" dirty="0">
                <a:latin typeface="Times New Roman"/>
              </a:rPr>
              <a:t>Some connection between abnormality and danger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cp man on compu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" name="Content Placeholder 11" descr="child-pornography silhouette.jpg"/>
          <p:cNvPicPr>
            <a:picLocks noGrp="1" noChangeAspect="1"/>
          </p:cNvPicPr>
          <p:nvPr>
            <p:ph idx="1"/>
          </p:nvPr>
        </p:nvPicPr>
        <p:blipFill>
          <a:blip r:embed="rId4"/>
          <a:srcRect l="-18187" r="-18187"/>
          <a:stretch>
            <a:fillRect/>
          </a:stretch>
        </p:blipFill>
        <p:spPr>
          <a:xfrm>
            <a:off x="0" y="304800"/>
            <a:ext cx="4038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Kansas v. Hendricks, 1997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Leroy Hendricks incarcerated for Child Molestation</a:t>
            </a:r>
          </a:p>
          <a:p>
            <a:r>
              <a:rPr lang="en-US" dirty="0" smtClean="0"/>
              <a:t>Near release said he “</a:t>
            </a:r>
            <a:r>
              <a:rPr lang="en-US" dirty="0" smtClean="0">
                <a:solidFill>
                  <a:srgbClr val="FFCD24"/>
                </a:solidFill>
              </a:rPr>
              <a:t>could not control his sexual desires for children &amp; will most likely molest again”	</a:t>
            </a:r>
          </a:p>
          <a:p>
            <a:endParaRPr lang="en-US" dirty="0">
              <a:solidFill>
                <a:srgbClr val="FFCD24"/>
              </a:solidFill>
            </a:endParaRPr>
          </a:p>
        </p:txBody>
      </p:sp>
      <p:pic>
        <p:nvPicPr>
          <p:cNvPr id="5" name="Content Placeholder 4" descr="leroyhendricks_t440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32183" b="-32183"/>
          <a:stretch>
            <a:fillRect/>
          </a:stretch>
        </p:blipFill>
        <p:spPr>
          <a:xfrm>
            <a:off x="4648200" y="838200"/>
            <a:ext cx="4038600" cy="5287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0" dirty="0" smtClean="0"/>
              <a:t>Kansas v. Crane, 2002</a:t>
            </a:r>
            <a:endParaRPr lang="en-US" sz="60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Michael Crane dx exhibitionist &amp; ASPD</a:t>
            </a:r>
          </a:p>
          <a:p>
            <a:r>
              <a:rPr lang="en-US" dirty="0" smtClean="0"/>
              <a:t>Offense behaviors were willful, not uncontrollable</a:t>
            </a:r>
          </a:p>
          <a:p>
            <a:r>
              <a:rPr lang="en-US" dirty="0" smtClean="0">
                <a:solidFill>
                  <a:srgbClr val="FFCD24"/>
                </a:solidFill>
              </a:rPr>
              <a:t>SDP does not require “irresistible impulse”</a:t>
            </a:r>
            <a:endParaRPr lang="en-US" dirty="0">
              <a:solidFill>
                <a:srgbClr val="FFCD24"/>
              </a:solidFill>
            </a:endParaRPr>
          </a:p>
        </p:txBody>
      </p:sp>
      <p:pic>
        <p:nvPicPr>
          <p:cNvPr id="7" name="Content Placeholder 6" descr="a-civil-com-reality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-3754" r="-3754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6000" b="0" dirty="0" smtClean="0">
                <a:latin typeface="Times New Roman"/>
              </a:rPr>
              <a:t>Outline</a:t>
            </a:r>
            <a:endParaRPr lang="en-US" sz="6000" b="0" dirty="0"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059363"/>
          </a:xfrm>
        </p:spPr>
        <p:txBody>
          <a:bodyPr/>
          <a:lstStyle/>
          <a:p>
            <a:r>
              <a:rPr lang="en-US" sz="3600" dirty="0" smtClean="0"/>
              <a:t>Background</a:t>
            </a:r>
          </a:p>
          <a:p>
            <a:pPr lvl="1"/>
            <a:r>
              <a:rPr lang="en-US" sz="3600" dirty="0" smtClean="0"/>
              <a:t>Role of Forensic Psychiatrist</a:t>
            </a:r>
          </a:p>
          <a:p>
            <a:r>
              <a:rPr lang="en-US" sz="3600" dirty="0" smtClean="0"/>
              <a:t>Forensic Implications of Pedohebephila</a:t>
            </a:r>
          </a:p>
          <a:p>
            <a:pPr lvl="1"/>
            <a:r>
              <a:rPr lang="en-US" sz="3600" dirty="0" smtClean="0"/>
              <a:t>Civil Commitment</a:t>
            </a:r>
          </a:p>
          <a:p>
            <a:pPr lvl="2"/>
            <a:r>
              <a:rPr lang="en-US" sz="3600" dirty="0" smtClean="0"/>
              <a:t>Sexually Dangerous Person</a:t>
            </a:r>
          </a:p>
          <a:p>
            <a:pPr lvl="1"/>
            <a:r>
              <a:rPr lang="en-US" sz="3600" dirty="0" smtClean="0"/>
              <a:t>Criminal Matters</a:t>
            </a:r>
          </a:p>
          <a:p>
            <a:r>
              <a:rPr lang="en-US" sz="3600" dirty="0" smtClean="0"/>
              <a:t>Survey of Psychiatrist</a:t>
            </a:r>
          </a:p>
          <a:p>
            <a:r>
              <a:rPr lang="en-US" sz="3600" dirty="0" smtClean="0"/>
              <a:t>Conclusions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PL 2007 Final">
  <a:themeElements>
    <a:clrScheme name="AAPL 2007 Final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AAPL 2007 Final">
      <a:majorFont>
        <a:latin typeface="Garamond"/>
        <a:ea typeface="Arial"/>
        <a:cs typeface="Arial"/>
      </a:majorFont>
      <a:minorFont>
        <a:latin typeface="Garamond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AAPL 2007 Final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PL 2007 Final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PL 2007 Final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AAPL 2007 Final</Template>
  <TotalTime>6540</TotalTime>
  <Words>1213</Words>
  <Application>Microsoft Office PowerPoint</Application>
  <PresentationFormat>On-screen Show (4:3)</PresentationFormat>
  <Paragraphs>175</Paragraphs>
  <Slides>37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AAPL 2007 Final</vt:lpstr>
      <vt:lpstr>Forensic Implications of DSM-V’s Pedohebephilia</vt:lpstr>
      <vt:lpstr>Slide 2</vt:lpstr>
      <vt:lpstr>Why am I listening to a Forensic Psychiatrist?</vt:lpstr>
      <vt:lpstr>Slide 4</vt:lpstr>
      <vt:lpstr>SDP Commitment</vt:lpstr>
      <vt:lpstr>Slide 6</vt:lpstr>
      <vt:lpstr>Kansas v. Hendricks, 1997</vt:lpstr>
      <vt:lpstr>Kansas v. Crane, 2002</vt:lpstr>
      <vt:lpstr>Outline</vt:lpstr>
      <vt:lpstr>DSM Disclaimer</vt:lpstr>
      <vt:lpstr>APA Opposes Civil Commitment of Sex Offenders</vt:lpstr>
      <vt:lpstr>Slide 12</vt:lpstr>
      <vt:lpstr>Pedohebephilia Criterion B</vt:lpstr>
      <vt:lpstr>DSM-IV-TR</vt:lpstr>
      <vt:lpstr>Hebephilia=Paraphilia NOS</vt:lpstr>
      <vt:lpstr>Looking Forward: DSM-V SDP</vt:lpstr>
      <vt:lpstr>Lessons from the Courts</vt:lpstr>
      <vt:lpstr>Hebephilia: SDP</vt:lpstr>
      <vt:lpstr>U. S. v. Carta, 2009</vt:lpstr>
      <vt:lpstr>U.S. v Carta Ruling</vt:lpstr>
      <vt:lpstr>U.S. v. Carta, 2010</vt:lpstr>
      <vt:lpstr>U.S. v. Shields, 2008</vt:lpstr>
      <vt:lpstr>U. S. v. Shields, 2011</vt:lpstr>
      <vt:lpstr>U.S. v. Abregana, 2008</vt:lpstr>
      <vt:lpstr>U.S. v. Abregana Ruling</vt:lpstr>
      <vt:lpstr>Hebephilia in SDP Proceedings</vt:lpstr>
      <vt:lpstr>State v. Lamure, 1992</vt:lpstr>
      <vt:lpstr>State v. Lamure, 1992</vt:lpstr>
      <vt:lpstr>Hebephilia: Criminal Arena</vt:lpstr>
      <vt:lpstr>Paraphilia: Insanity Defense</vt:lpstr>
      <vt:lpstr>Paraphilias: Forensic Implications</vt:lpstr>
      <vt:lpstr>Hebephilia: Psychiatric DO </vt:lpstr>
      <vt:lpstr>Case : Dr. Pedi</vt:lpstr>
      <vt:lpstr>Expert Consensus</vt:lpstr>
      <vt:lpstr>Expert Consensus</vt:lpstr>
      <vt:lpstr>Conclusions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Rsorrentino</dc:creator>
  <cp:lastModifiedBy>User</cp:lastModifiedBy>
  <cp:revision>203</cp:revision>
  <dcterms:created xsi:type="dcterms:W3CDTF">2011-08-21T19:03:04Z</dcterms:created>
  <dcterms:modified xsi:type="dcterms:W3CDTF">2011-12-31T03:34:51Z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